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68" r:id="rId2"/>
    <p:sldId id="269" r:id="rId3"/>
    <p:sldId id="270" r:id="rId4"/>
    <p:sldId id="302" r:id="rId5"/>
    <p:sldId id="271" r:id="rId6"/>
    <p:sldId id="272" r:id="rId7"/>
    <p:sldId id="273" r:id="rId8"/>
    <p:sldId id="274" r:id="rId9"/>
    <p:sldId id="275" r:id="rId10"/>
    <p:sldId id="276" r:id="rId11"/>
    <p:sldId id="278" r:id="rId12"/>
    <p:sldId id="279" r:id="rId13"/>
    <p:sldId id="280" r:id="rId14"/>
    <p:sldId id="284" r:id="rId15"/>
    <p:sldId id="285" r:id="rId16"/>
    <p:sldId id="286" r:id="rId17"/>
    <p:sldId id="287" r:id="rId18"/>
    <p:sldId id="288" r:id="rId19"/>
    <p:sldId id="281" r:id="rId20"/>
    <p:sldId id="293" r:id="rId21"/>
    <p:sldId id="296" r:id="rId22"/>
    <p:sldId id="292" r:id="rId23"/>
    <p:sldId id="295" r:id="rId24"/>
    <p:sldId id="297" r:id="rId25"/>
    <p:sldId id="298" r:id="rId26"/>
    <p:sldId id="299" r:id="rId27"/>
    <p:sldId id="300" r:id="rId28"/>
    <p:sldId id="26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304">
          <p15:clr>
            <a:srgbClr val="A4A3A4"/>
          </p15:clr>
        </p15:guide>
        <p15:guide id="3" orient="horz" pos="2704" userDrawn="1">
          <p15:clr>
            <a:srgbClr val="A4A3A4"/>
          </p15:clr>
        </p15:guide>
        <p15:guide id="4"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DA8"/>
    <a:srgbClr val="4B84C9"/>
    <a:srgbClr val="385D8A"/>
    <a:srgbClr val="F08E1B"/>
    <a:srgbClr val="E89636"/>
    <a:srgbClr val="B3C7EB"/>
    <a:srgbClr val="A6BEE8"/>
    <a:srgbClr val="943C06"/>
    <a:srgbClr val="FFFFCC"/>
    <a:srgbClr val="DC8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73" autoAdjust="0"/>
    <p:restoredTop sz="79501"/>
  </p:normalViewPr>
  <p:slideViewPr>
    <p:cSldViewPr showGuides="1">
      <p:cViewPr varScale="1">
        <p:scale>
          <a:sx n="89" d="100"/>
          <a:sy n="89" d="100"/>
        </p:scale>
        <p:origin x="1752" y="176"/>
      </p:cViewPr>
      <p:guideLst>
        <p:guide orient="horz" pos="2160"/>
        <p:guide orient="horz" pos="2304"/>
        <p:guide orient="horz" pos="2704"/>
        <p:guide pos="2880"/>
      </p:guideLst>
    </p:cSldViewPr>
  </p:slideViewPr>
  <p:notesTextViewPr>
    <p:cViewPr>
      <p:scale>
        <a:sx n="3" d="2"/>
        <a:sy n="3" d="2"/>
      </p:scale>
      <p:origin x="0" y="-432"/>
    </p:cViewPr>
  </p:notesTextViewPr>
  <p:notesViewPr>
    <p:cSldViewPr showGuides="1">
      <p:cViewPr varScale="1">
        <p:scale>
          <a:sx n="86" d="100"/>
          <a:sy n="86" d="100"/>
        </p:scale>
        <p:origin x="-38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31" tIns="45716" rIns="91431" bIns="45716" rtlCol="0"/>
          <a:lstStyle>
            <a:lvl1pPr algn="l">
              <a:defRPr sz="1200"/>
            </a:lvl1pPr>
          </a:lstStyle>
          <a:p>
            <a:endParaRPr lang="en-US"/>
          </a:p>
        </p:txBody>
      </p:sp>
      <p:sp>
        <p:nvSpPr>
          <p:cNvPr id="3" name="Date Placeholder 2"/>
          <p:cNvSpPr>
            <a:spLocks noGrp="1"/>
          </p:cNvSpPr>
          <p:nvPr>
            <p:ph type="dt" idx="1"/>
          </p:nvPr>
        </p:nvSpPr>
        <p:spPr>
          <a:xfrm>
            <a:off x="3884613" y="1"/>
            <a:ext cx="2971800" cy="457200"/>
          </a:xfrm>
          <a:prstGeom prst="rect">
            <a:avLst/>
          </a:prstGeom>
        </p:spPr>
        <p:txBody>
          <a:bodyPr vert="horz" lIns="91431" tIns="45716" rIns="91431" bIns="45716" rtlCol="0"/>
          <a:lstStyle>
            <a:lvl1pPr algn="r">
              <a:defRPr sz="1200"/>
            </a:lvl1pPr>
          </a:lstStyle>
          <a:p>
            <a:fld id="{91AA33BB-5012-4FA9-BC94-2423B0F96BF0}" type="datetimeFigureOut">
              <a:rPr lang="en-US" smtClean="0"/>
              <a:pPr/>
              <a:t>5/1/16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31" tIns="45716" rIns="91431" bIns="45716"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4"/>
            <a:ext cx="2971800" cy="457200"/>
          </a:xfrm>
          <a:prstGeom prst="rect">
            <a:avLst/>
          </a:prstGeom>
        </p:spPr>
        <p:txBody>
          <a:bodyPr vert="horz" lIns="91431" tIns="45716" rIns="91431"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31" tIns="45716" rIns="91431" bIns="45716" rtlCol="0" anchor="b"/>
          <a:lstStyle>
            <a:lvl1pPr algn="r">
              <a:defRPr sz="1200"/>
            </a:lvl1pPr>
          </a:lstStyle>
          <a:p>
            <a:fld id="{C18343ED-3762-4D46-A439-B4D407E13EF8}" type="slidenum">
              <a:rPr lang="en-US" smtClean="0"/>
              <a:pPr/>
              <a:t>‹#›</a:t>
            </a:fld>
            <a:endParaRPr lang="en-US"/>
          </a:p>
        </p:txBody>
      </p:sp>
    </p:spTree>
    <p:extLst>
      <p:ext uri="{BB962C8B-B14F-4D97-AF65-F5344CB8AC3E}">
        <p14:creationId xmlns:p14="http://schemas.microsoft.com/office/powerpoint/2010/main" val="376323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1</a:t>
            </a:fld>
            <a:endParaRPr lang="en-US"/>
          </a:p>
        </p:txBody>
      </p:sp>
    </p:spTree>
    <p:extLst>
      <p:ext uri="{BB962C8B-B14F-4D97-AF65-F5344CB8AC3E}">
        <p14:creationId xmlns:p14="http://schemas.microsoft.com/office/powerpoint/2010/main" val="46969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23</a:t>
            </a:fld>
            <a:endParaRPr lang="en-US"/>
          </a:p>
        </p:txBody>
      </p:sp>
    </p:spTree>
    <p:extLst>
      <p:ext uri="{BB962C8B-B14F-4D97-AF65-F5344CB8AC3E}">
        <p14:creationId xmlns:p14="http://schemas.microsoft.com/office/powerpoint/2010/main" val="121856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24</a:t>
            </a:fld>
            <a:endParaRPr lang="en-US"/>
          </a:p>
        </p:txBody>
      </p:sp>
    </p:spTree>
    <p:extLst>
      <p:ext uri="{BB962C8B-B14F-4D97-AF65-F5344CB8AC3E}">
        <p14:creationId xmlns:p14="http://schemas.microsoft.com/office/powerpoint/2010/main" val="1069177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25</a:t>
            </a:fld>
            <a:endParaRPr lang="en-US"/>
          </a:p>
        </p:txBody>
      </p:sp>
    </p:spTree>
    <p:extLst>
      <p:ext uri="{BB962C8B-B14F-4D97-AF65-F5344CB8AC3E}">
        <p14:creationId xmlns:p14="http://schemas.microsoft.com/office/powerpoint/2010/main" val="14896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26</a:t>
            </a:fld>
            <a:endParaRPr lang="en-US"/>
          </a:p>
        </p:txBody>
      </p:sp>
    </p:spTree>
    <p:extLst>
      <p:ext uri="{BB962C8B-B14F-4D97-AF65-F5344CB8AC3E}">
        <p14:creationId xmlns:p14="http://schemas.microsoft.com/office/powerpoint/2010/main" val="44863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27</a:t>
            </a:fld>
            <a:endParaRPr lang="en-US"/>
          </a:p>
        </p:txBody>
      </p:sp>
    </p:spTree>
    <p:extLst>
      <p:ext uri="{BB962C8B-B14F-4D97-AF65-F5344CB8AC3E}">
        <p14:creationId xmlns:p14="http://schemas.microsoft.com/office/powerpoint/2010/main" val="132808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28</a:t>
            </a:fld>
            <a:endParaRPr lang="en-US"/>
          </a:p>
        </p:txBody>
      </p:sp>
    </p:spTree>
    <p:extLst>
      <p:ext uri="{BB962C8B-B14F-4D97-AF65-F5344CB8AC3E}">
        <p14:creationId xmlns:p14="http://schemas.microsoft.com/office/powerpoint/2010/main" val="105680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3</a:t>
            </a:fld>
            <a:endParaRPr lang="en-US"/>
          </a:p>
        </p:txBody>
      </p:sp>
    </p:spTree>
    <p:extLst>
      <p:ext uri="{BB962C8B-B14F-4D97-AF65-F5344CB8AC3E}">
        <p14:creationId xmlns:p14="http://schemas.microsoft.com/office/powerpoint/2010/main" val="153020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4</a:t>
            </a:fld>
            <a:endParaRPr lang="en-US"/>
          </a:p>
        </p:txBody>
      </p:sp>
    </p:spTree>
    <p:extLst>
      <p:ext uri="{BB962C8B-B14F-4D97-AF65-F5344CB8AC3E}">
        <p14:creationId xmlns:p14="http://schemas.microsoft.com/office/powerpoint/2010/main" val="173134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5</a:t>
            </a:fld>
            <a:endParaRPr lang="en-US"/>
          </a:p>
        </p:txBody>
      </p:sp>
    </p:spTree>
    <p:extLst>
      <p:ext uri="{BB962C8B-B14F-4D97-AF65-F5344CB8AC3E}">
        <p14:creationId xmlns:p14="http://schemas.microsoft.com/office/powerpoint/2010/main" val="69606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When</a:t>
            </a:r>
            <a:r>
              <a:rPr lang="en-US" baseline="0" dirty="0" smtClean="0"/>
              <a:t> you see “containers” you probably think of Docker.  For good reason, Docker has essentially defined the container market.  To understand what Docker is let’s start by looking at Containers.</a:t>
            </a:r>
          </a:p>
          <a:p>
            <a:endParaRPr lang="en-US" baseline="0" dirty="0" smtClean="0"/>
          </a:p>
          <a:p>
            <a:r>
              <a:rPr lang="en-US" baseline="0" dirty="0" smtClean="0"/>
              <a:t>Containers are an </a:t>
            </a:r>
            <a:r>
              <a:rPr lang="en-US" b="1" baseline="0" dirty="0" smtClean="0"/>
              <a:t>isolated environment and isolated collection of resources that an application runs in</a:t>
            </a:r>
            <a:r>
              <a:rPr lang="en-US" baseline="0" dirty="0" smtClean="0"/>
              <a:t>.  The resources are all the dependencies (DLL’s, configuration, etc.) that the application needs.  </a:t>
            </a:r>
            <a:r>
              <a:rPr lang="en-US" b="1" baseline="0" dirty="0" smtClean="0"/>
              <a:t>Everything the application needs to run is in the container </a:t>
            </a:r>
            <a:r>
              <a:rPr lang="en-US" baseline="0" dirty="0" smtClean="0"/>
              <a:t>and it </a:t>
            </a:r>
            <a:r>
              <a:rPr lang="en-US" b="1" baseline="0" dirty="0" smtClean="0"/>
              <a:t>sees nothing on the host OS </a:t>
            </a:r>
            <a:r>
              <a:rPr lang="en-US" baseline="0" dirty="0" smtClean="0"/>
              <a:t>it is running on (except maybe an internet connection).  </a:t>
            </a:r>
            <a:r>
              <a:rPr lang="en-US" b="1" baseline="0" dirty="0" smtClean="0"/>
              <a:t>Containers are therefore a unit of deployment.</a:t>
            </a:r>
          </a:p>
          <a:p>
            <a:endParaRPr lang="en-US" b="1" baseline="0" dirty="0" smtClean="0"/>
          </a:p>
          <a:p>
            <a:r>
              <a:rPr lang="en-US" baseline="0" dirty="0" smtClean="0"/>
              <a:t>&lt;click&gt;</a:t>
            </a:r>
          </a:p>
          <a:p>
            <a:r>
              <a:rPr lang="en-US" baseline="0" dirty="0" smtClean="0"/>
              <a:t>A key benefit of containers is that they </a:t>
            </a:r>
            <a:r>
              <a:rPr lang="en-US" b="1" baseline="0" dirty="0" smtClean="0"/>
              <a:t>can startup almost instantly</a:t>
            </a:r>
            <a:r>
              <a:rPr lang="en-US" baseline="0" dirty="0" smtClean="0"/>
              <a:t>.  The notion of “booting up” a guest OS doesn’t exist.  The container just runs on top of the host OS.  As a result, containers can startup almost instantly as compared to the startup period of a VM.  And </a:t>
            </a:r>
            <a:r>
              <a:rPr lang="en-US" b="1" baseline="0" dirty="0" smtClean="0"/>
              <a:t>because everything is contained in this container, containers are easily repeatable and extremely reliable from one environment to the next</a:t>
            </a:r>
            <a:r>
              <a:rPr lang="en-US" baseline="0" dirty="0" smtClean="0"/>
              <a:t>.  For example, I can run a container on my local dev box and have high confidence it will run the same when deployed to another machine, such as a VM running in Azure.</a:t>
            </a:r>
          </a:p>
          <a:p>
            <a:endParaRPr lang="en-US" baseline="0" dirty="0" smtClean="0"/>
          </a:p>
          <a:p>
            <a:r>
              <a:rPr lang="en-US" baseline="0" dirty="0" smtClean="0"/>
              <a:t>&lt;Click&gt;</a:t>
            </a:r>
          </a:p>
          <a:p>
            <a:r>
              <a:rPr lang="en-US" baseline="0" dirty="0" smtClean="0"/>
              <a:t>As you can probably imagine, containers are extremely popular in dev/test scenarios.  They are also great for micro-services.</a:t>
            </a:r>
          </a:p>
          <a:p>
            <a:endParaRPr lang="en-US" baseline="0" dirty="0" smtClean="0"/>
          </a:p>
          <a:p>
            <a:r>
              <a:rPr lang="en-US" baseline="0" dirty="0" smtClean="0"/>
              <a:t>&lt;click&gt;</a:t>
            </a:r>
          </a:p>
          <a:p>
            <a:r>
              <a:rPr lang="en-US" baseline="0" dirty="0" smtClean="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smtClean="0"/>
          </a:p>
          <a:p>
            <a:r>
              <a:rPr lang="en-US" baseline="0" dirty="0" smtClean="0"/>
              <a:t>&lt;click&gt;</a:t>
            </a:r>
          </a:p>
          <a:p>
            <a:r>
              <a:rPr lang="en-US" baseline="0" dirty="0" smtClean="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smtClean="0"/>
          </a:p>
          <a:p>
            <a:r>
              <a:rPr lang="en-US" baseline="0" dirty="0" smtClean="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7</a:t>
            </a:fld>
            <a:endParaRPr lang="en-US"/>
          </a:p>
        </p:txBody>
      </p:sp>
    </p:spTree>
    <p:extLst>
      <p:ext uri="{BB962C8B-B14F-4D97-AF65-F5344CB8AC3E}">
        <p14:creationId xmlns:p14="http://schemas.microsoft.com/office/powerpoint/2010/main" val="85140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has also</a:t>
            </a:r>
            <a:r>
              <a:rPr lang="en-US" baseline="0" dirty="0" smtClean="0"/>
              <a:t> pretty-much defined the container ecosystem (de-facto standard).  It provides the means for deploying these containers and resources onto a machine by developing a Docker API that drives these activities.</a:t>
            </a:r>
          </a:p>
          <a:p>
            <a:endParaRPr lang="en-US" baseline="0" dirty="0" smtClean="0"/>
          </a:p>
          <a:p>
            <a:r>
              <a:rPr lang="en-US" baseline="0" dirty="0" smtClean="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smtClean="0"/>
          </a:p>
          <a:p>
            <a:r>
              <a:rPr lang="en-US" baseline="0" dirty="0" smtClean="0"/>
              <a:t>&lt;Click&gt;</a:t>
            </a:r>
          </a:p>
          <a:p>
            <a:r>
              <a:rPr lang="en-US" baseline="0" dirty="0" smtClean="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smtClean="0"/>
          </a:p>
          <a:p>
            <a:r>
              <a:rPr lang="en-US" baseline="0" dirty="0" smtClean="0"/>
              <a:t>&lt;Click&gt;</a:t>
            </a:r>
          </a:p>
          <a:p>
            <a:r>
              <a:rPr lang="en-US" baseline="0" dirty="0" smtClean="0"/>
              <a:t>Docker has become the standard place for people to publish their images.  Docker Hub is a public “trusted repository” where you can find literally thousands of Docker images such as Apache, MySQL, and even .NET.  </a:t>
            </a:r>
          </a:p>
          <a:p>
            <a:endParaRPr lang="en-US" baseline="0" dirty="0" smtClean="0"/>
          </a:p>
          <a:p>
            <a:r>
              <a:rPr lang="en-US" baseline="0" dirty="0" smtClean="0"/>
              <a:t>Microsoft Azure embraces this container technology and has integrated it directly into the platform.</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smtClean="0"/>
          </a:p>
          <a:p>
            <a:endParaRPr lang="en-US"/>
          </a:p>
        </p:txBody>
      </p:sp>
      <p:sp>
        <p:nvSpPr>
          <p:cNvPr id="4" name="Slide Number Placeholder 3"/>
          <p:cNvSpPr>
            <a:spLocks noGrp="1"/>
          </p:cNvSpPr>
          <p:nvPr>
            <p:ph type="sldNum" sz="quarter" idx="10"/>
          </p:nvPr>
        </p:nvSpPr>
        <p:spPr/>
        <p:txBody>
          <a:bodyPr/>
          <a:lstStyle/>
          <a:p>
            <a:fld id="{C18343ED-3762-4D46-A439-B4D407E13EF8}" type="slidenum">
              <a:rPr lang="en-US" smtClean="0"/>
              <a:pPr/>
              <a:t>8</a:t>
            </a:fld>
            <a:endParaRPr lang="en-US"/>
          </a:p>
        </p:txBody>
      </p:sp>
    </p:spTree>
    <p:extLst>
      <p:ext uri="{BB962C8B-B14F-4D97-AF65-F5344CB8AC3E}">
        <p14:creationId xmlns:p14="http://schemas.microsoft.com/office/powerpoint/2010/main" val="206469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15</a:t>
            </a:fld>
            <a:endParaRPr lang="en-US"/>
          </a:p>
        </p:txBody>
      </p:sp>
    </p:spTree>
    <p:extLst>
      <p:ext uri="{BB962C8B-B14F-4D97-AF65-F5344CB8AC3E}">
        <p14:creationId xmlns:p14="http://schemas.microsoft.com/office/powerpoint/2010/main" val="82690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20</a:t>
            </a:fld>
            <a:endParaRPr lang="en-US"/>
          </a:p>
        </p:txBody>
      </p:sp>
    </p:spTree>
    <p:extLst>
      <p:ext uri="{BB962C8B-B14F-4D97-AF65-F5344CB8AC3E}">
        <p14:creationId xmlns:p14="http://schemas.microsoft.com/office/powerpoint/2010/main" val="2853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343ED-3762-4D46-A439-B4D407E13EF8}" type="slidenum">
              <a:rPr lang="en-US" smtClean="0"/>
              <a:pPr/>
              <a:t>22</a:t>
            </a:fld>
            <a:endParaRPr lang="en-US"/>
          </a:p>
        </p:txBody>
      </p:sp>
    </p:spTree>
    <p:extLst>
      <p:ext uri="{BB962C8B-B14F-4D97-AF65-F5344CB8AC3E}">
        <p14:creationId xmlns:p14="http://schemas.microsoft.com/office/powerpoint/2010/main" val="1999900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w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0537" y="1340768"/>
            <a:ext cx="7388072" cy="1085850"/>
          </a:xfrm>
        </p:spPr>
        <p:txBody>
          <a:bodyPr vert="horz" lIns="0" tIns="45720" rIns="91440" bIns="45720" rtlCol="0" anchor="t" anchorCtr="0">
            <a:normAutofit/>
          </a:bodyPr>
          <a:lstStyle>
            <a:lvl1pPr>
              <a:defRPr lang="en-US" sz="3200" dirty="0">
                <a:ln w="3175">
                  <a:noFill/>
                </a:ln>
              </a:defRPr>
            </a:lvl1pPr>
          </a:lstStyle>
          <a:p>
            <a:pPr lvl="0"/>
            <a:r>
              <a:rPr lang="en-US" smtClean="0"/>
              <a:t>Click to edit Master title style</a:t>
            </a:r>
            <a:endParaRPr lang="en-US" dirty="0"/>
          </a:p>
        </p:txBody>
      </p:sp>
      <p:sp>
        <p:nvSpPr>
          <p:cNvPr id="11" name="TextBox 10"/>
          <p:cNvSpPr txBox="1"/>
          <p:nvPr userDrawn="1"/>
        </p:nvSpPr>
        <p:spPr>
          <a:xfrm>
            <a:off x="580537" y="6362070"/>
            <a:ext cx="7879895" cy="261610"/>
          </a:xfrm>
          <a:prstGeom prst="rect">
            <a:avLst/>
          </a:prstGeom>
          <a:noFill/>
        </p:spPr>
        <p:txBody>
          <a:bodyPr wrap="square" lIns="0" rtlCol="0">
            <a:spAutoFit/>
          </a:bodyPr>
          <a:lstStyle/>
          <a:p>
            <a:pPr algn="l"/>
            <a:r>
              <a:rPr lang="en-US" sz="1100" kern="1200" dirty="0" smtClean="0">
                <a:solidFill>
                  <a:schemeClr val="tx1">
                    <a:lumMod val="85000"/>
                    <a:lumOff val="15000"/>
                  </a:schemeClr>
                </a:solidFill>
                <a:latin typeface="Segoe" panose="020B0502040504020203" pitchFamily="34" charset="0"/>
                <a:ea typeface="+mn-ea"/>
                <a:cs typeface="+mn-cs"/>
              </a:rPr>
              <a:t>Copyright © SELA Software &amp; Education Labs, Ltd. | 14-18 Baruch Hirsch St., </a:t>
            </a:r>
            <a:r>
              <a:rPr lang="en-US" sz="1100" kern="1200" dirty="0" err="1" smtClean="0">
                <a:solidFill>
                  <a:schemeClr val="tx1">
                    <a:lumMod val="85000"/>
                    <a:lumOff val="15000"/>
                  </a:schemeClr>
                </a:solidFill>
                <a:latin typeface="Segoe" panose="020B0502040504020203" pitchFamily="34" charset="0"/>
                <a:ea typeface="+mn-ea"/>
                <a:cs typeface="+mn-cs"/>
              </a:rPr>
              <a:t>Bnei</a:t>
            </a:r>
            <a:r>
              <a:rPr lang="en-US" sz="1100" kern="1200" dirty="0" smtClean="0">
                <a:solidFill>
                  <a:schemeClr val="tx1">
                    <a:lumMod val="85000"/>
                    <a:lumOff val="15000"/>
                  </a:schemeClr>
                </a:solidFill>
                <a:latin typeface="Segoe" panose="020B0502040504020203" pitchFamily="34" charset="0"/>
                <a:ea typeface="+mn-ea"/>
                <a:cs typeface="+mn-cs"/>
              </a:rPr>
              <a:t> </a:t>
            </a:r>
            <a:r>
              <a:rPr lang="en-US" sz="1100" kern="1200" dirty="0" err="1" smtClean="0">
                <a:solidFill>
                  <a:schemeClr val="tx1">
                    <a:lumMod val="85000"/>
                    <a:lumOff val="15000"/>
                  </a:schemeClr>
                </a:solidFill>
                <a:latin typeface="Segoe" panose="020B0502040504020203" pitchFamily="34" charset="0"/>
                <a:ea typeface="+mn-ea"/>
                <a:cs typeface="+mn-cs"/>
              </a:rPr>
              <a:t>Brak</a:t>
            </a:r>
            <a:r>
              <a:rPr lang="en-US" sz="1100" kern="1200" smtClean="0">
                <a:solidFill>
                  <a:schemeClr val="tx1">
                    <a:lumMod val="85000"/>
                    <a:lumOff val="15000"/>
                  </a:schemeClr>
                </a:solidFill>
                <a:latin typeface="Segoe" panose="020B0502040504020203" pitchFamily="34" charset="0"/>
                <a:ea typeface="+mn-ea"/>
                <a:cs typeface="+mn-cs"/>
              </a:rPr>
              <a:t> 51202, Israel | www.selagroup.com</a:t>
            </a:r>
            <a:endParaRPr lang="en-US" sz="800" dirty="0">
              <a:solidFill>
                <a:schemeClr val="tx1">
                  <a:lumMod val="85000"/>
                  <a:lumOff val="15000"/>
                </a:schemeClr>
              </a:solidFill>
              <a:latin typeface="Segoe" panose="020B0502040504020203"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537" y="534797"/>
            <a:ext cx="2632449" cy="483907"/>
          </a:xfrm>
          <a:prstGeom prst="rect">
            <a:avLst/>
          </a:prstGeom>
        </p:spPr>
      </p:pic>
      <p:sp>
        <p:nvSpPr>
          <p:cNvPr id="7" name="Text Placeholder 6"/>
          <p:cNvSpPr>
            <a:spLocks noGrp="1"/>
          </p:cNvSpPr>
          <p:nvPr>
            <p:ph type="body" sz="quarter" idx="10"/>
          </p:nvPr>
        </p:nvSpPr>
        <p:spPr>
          <a:xfrm>
            <a:off x="581025" y="2427288"/>
            <a:ext cx="7388225" cy="1362075"/>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a:solidFill>
                  <a:srgbClr val="E89636"/>
                </a:solidFill>
              </a:defRPr>
            </a:lvl1pPr>
            <a:lvl2pPr marL="457200" indent="0" algn="l" rtl="0">
              <a:buFontTx/>
              <a:buNone/>
              <a:defRPr/>
            </a:lvl2pPr>
            <a:lvl3pPr marL="914400" indent="0" algn="l" rtl="0">
              <a:buFontTx/>
              <a:buNone/>
              <a:defRPr/>
            </a:lvl3pPr>
            <a:lvl4pPr marL="1371600" indent="0" algn="l" rtl="0">
              <a:buFontTx/>
              <a:buNone/>
              <a:defRPr/>
            </a:lvl4pPr>
            <a:lvl5pPr marL="1828800" indent="0" algn="l" rtl="0">
              <a:buFontTx/>
              <a:buNone/>
              <a:defRPr/>
            </a:lvl5pPr>
          </a:lstStyle>
          <a:p>
            <a:pPr lvl="0"/>
            <a:r>
              <a:rPr lang="en-US" smtClean="0"/>
              <a:t>Click to edit Master text styles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89">
          <p15:clr>
            <a:srgbClr val="FBAE40"/>
          </p15:clr>
        </p15:guide>
        <p15:guide id="2" pos="6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611560" y="1494000"/>
            <a:ext cx="799269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1" name="Text Placeholder 14"/>
          <p:cNvSpPr>
            <a:spLocks noGrp="1"/>
          </p:cNvSpPr>
          <p:nvPr>
            <p:ph type="body" sz="quarter" idx="16"/>
          </p:nvPr>
        </p:nvSpPr>
        <p:spPr bwMode="blackWhite">
          <a:xfrm>
            <a:off x="602680" y="3140969"/>
            <a:ext cx="8001315"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611560" y="1494177"/>
            <a:ext cx="8004764"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smtClean="0"/>
              <a:t>Click to edit Master text styles</a:t>
            </a:r>
          </a:p>
        </p:txBody>
      </p:sp>
      <p:sp>
        <p:nvSpPr>
          <p:cNvPr id="23" name="Text Placeholder 14"/>
          <p:cNvSpPr>
            <a:spLocks noGrp="1"/>
          </p:cNvSpPr>
          <p:nvPr>
            <p:ph type="body" sz="quarter" idx="16"/>
          </p:nvPr>
        </p:nvSpPr>
        <p:spPr bwMode="blackWhite">
          <a:xfrm>
            <a:off x="611560" y="2630516"/>
            <a:ext cx="8013402"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7"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
        <p:nvSpPr>
          <p:cNvPr id="3" name="Text Placeholder 2"/>
          <p:cNvSpPr>
            <a:spLocks noGrp="1"/>
          </p:cNvSpPr>
          <p:nvPr>
            <p:ph type="body" sz="quarter" idx="17"/>
          </p:nvPr>
        </p:nvSpPr>
        <p:spPr>
          <a:xfrm>
            <a:off x="611262" y="3835374"/>
            <a:ext cx="8013700" cy="1073150"/>
          </a:xfrm>
          <a:prstGeom prst="rect">
            <a:avLst/>
          </a:prstGeom>
        </p:spPr>
        <p:txBody>
          <a:bodyPr/>
          <a:lstStyle>
            <a:lvl1pPr marL="0" indent="0">
              <a:buNone/>
              <a:defRPr lang="en-US" sz="2800" kern="1200" baseline="0" dirty="0">
                <a:solidFill>
                  <a:schemeClr val="tx1"/>
                </a:solidFill>
                <a:latin typeface="Segoe" panose="020B0502040504020203" pitchFamily="34" charset="0"/>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Tx/>
              <a:buBlip>
                <a:blip r:embed="rId2"/>
              </a:buBlip>
            </a:pPr>
            <a:r>
              <a:rPr lang="en-US" smtClean="0"/>
              <a:t>Click to edit Master text styles</a:t>
            </a:r>
          </a:p>
        </p:txBody>
      </p:sp>
      <p:sp>
        <p:nvSpPr>
          <p:cNvPr id="5" name="Text Placeholder 4"/>
          <p:cNvSpPr>
            <a:spLocks noGrp="1"/>
          </p:cNvSpPr>
          <p:nvPr>
            <p:ph type="body" sz="quarter" idx="18"/>
          </p:nvPr>
        </p:nvSpPr>
        <p:spPr>
          <a:xfrm>
            <a:off x="611262" y="4973959"/>
            <a:ext cx="8013700" cy="1119187"/>
          </a:xfrm>
          <a:prstGeom prst="rect">
            <a:avLst/>
          </a:prstGeom>
          <a:solidFill>
            <a:schemeClr val="accent1">
              <a:alpha val="50000"/>
            </a:schemeClr>
          </a:solidFill>
        </p:spPr>
        <p:txBody>
          <a:bodyPr/>
          <a:lstStyle>
            <a:lvl1pPr marL="0" indent="0">
              <a:defRPr lang="en-US" sz="1800" b="0" kern="1200" dirty="0" smtClean="0">
                <a:solidFill>
                  <a:schemeClr val="tx1"/>
                </a:solidFill>
                <a:latin typeface="Consolas" pitchFamily="49" charset="0"/>
                <a:ea typeface="+mn-ea"/>
                <a:cs typeface="Courier New" pitchFamily="49" charset="0"/>
              </a:defRPr>
            </a:lvl1pPr>
            <a:lvl2pPr marL="0" indent="0">
              <a:defRPr/>
            </a:lvl2pPr>
            <a:lvl3pPr marL="0" indent="0">
              <a:defRPr/>
            </a:lvl3pPr>
            <a:lvl4pPr marL="0" indent="0">
              <a:defRPr/>
            </a:lvl4pPr>
            <a:lvl5pPr marL="0" indent="0">
              <a:defRPr/>
            </a:lvl5pPr>
          </a:lstStyle>
          <a:p>
            <a:pPr marL="342900" lvl="0" indent="-342900" algn="l" defTabSz="914400" rtl="0" eaLnBrk="1" latinLnBrk="0" hangingPunct="1">
              <a:spcBef>
                <a:spcPct val="20000"/>
              </a:spcBef>
              <a:buFont typeface="Arial" pitchFamily="34" charset="0"/>
              <a:buNone/>
            </a:pPr>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extBox 6"/>
          <p:cNvSpPr txBox="1"/>
          <p:nvPr userDrawn="1"/>
        </p:nvSpPr>
        <p:spPr>
          <a:xfrm>
            <a:off x="1403648" y="2492896"/>
            <a:ext cx="5545108"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Questions</a:t>
            </a:r>
            <a:endParaRPr lang="en-US" sz="10000" b="1" dirty="0">
              <a:solidFill>
                <a:schemeClr val="tx1">
                  <a:lumMod val="65000"/>
                  <a:lumOff val="35000"/>
                </a:schemeClr>
              </a:solidFill>
              <a:latin typeface="Segoe Light" panose="020B0302040504020203"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1710" y="1988840"/>
            <a:ext cx="1532540" cy="2844235"/>
          </a:xfrm>
          <a:prstGeom prst="rect">
            <a:avLst/>
          </a:prstGeom>
          <a:effectLst>
            <a:outerShdw blurRad="50800" dist="12700" dir="2220000" sx="102000" sy="102000" algn="ctr" rotWithShape="0">
              <a:srgbClr val="000000">
                <a:alpha val="35000"/>
              </a:srgbClr>
            </a:outerShdw>
            <a:softEdge rad="0"/>
          </a:effectLst>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611560" y="1492161"/>
            <a:ext cx="799269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611560" y="1492161"/>
            <a:ext cx="799269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smtClean="0"/>
              <a:t>Click to edit Master text styles</a:t>
            </a:r>
          </a:p>
        </p:txBody>
      </p:sp>
      <p:sp>
        <p:nvSpPr>
          <p:cNvPr id="4"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7380312" y="2348344"/>
            <a:ext cx="1655516"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smtClean="0"/>
              <a:t>Click to edit Master text styles</a:t>
            </a:r>
          </a:p>
        </p:txBody>
      </p:sp>
      <p:sp>
        <p:nvSpPr>
          <p:cNvPr id="17" name="Text Placeholder 16"/>
          <p:cNvSpPr>
            <a:spLocks noGrp="1"/>
          </p:cNvSpPr>
          <p:nvPr>
            <p:ph type="body" sz="quarter" idx="16"/>
          </p:nvPr>
        </p:nvSpPr>
        <p:spPr>
          <a:xfrm>
            <a:off x="611560" y="1524000"/>
            <a:ext cx="65532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smtClean="0"/>
              <a:t>Click to edit Master text styles</a:t>
            </a:r>
          </a:p>
        </p:txBody>
      </p:sp>
      <p:sp>
        <p:nvSpPr>
          <p:cNvPr id="14" name="TextBox 13"/>
          <p:cNvSpPr txBox="1"/>
          <p:nvPr userDrawn="1"/>
        </p:nvSpPr>
        <p:spPr>
          <a:xfrm>
            <a:off x="7979692" y="1524000"/>
            <a:ext cx="976164"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pPr lvl="0"/>
            <a:r>
              <a:rPr lang="en-US" sz="4000" b="1" dirty="0" smtClean="0">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endParaRPr lang="en-US" sz="4000" b="1" dirty="0">
              <a:effectLst>
                <a:outerShdw blurRad="38100" dist="38100" dir="2700000" algn="tl">
                  <a:srgbClr val="000000">
                    <a:alpha val="43137"/>
                  </a:srgbClr>
                </a:outerShdw>
              </a:effectLst>
              <a:latin typeface="Segoe" panose="020B0502040504020203" pitchFamily="34" charset="0"/>
              <a:cs typeface="Consolas" panose="020B0609020204030204" pitchFamily="49" charset="0"/>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39090" y="1414674"/>
            <a:ext cx="938110"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dirty="0" smtClean="0"/>
              <a:t>Click to add tips title</a:t>
            </a:r>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_Header">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11560" y="2838807"/>
            <a:ext cx="5184576" cy="1015489"/>
          </a:xfrm>
          <a:prstGeom prst="rect">
            <a:avLst/>
          </a:prstGeom>
        </p:spPr>
        <p:txBody>
          <a:bodyPr vert="horz" lIns="0" tIns="0" rIns="91440" bIns="45720" rtlCol="0" anchor="ctr" anchorCtr="0">
            <a:noAutofit/>
          </a:bodyPr>
          <a:lstStyle>
            <a:lvl1pPr>
              <a:defRPr sz="6600"/>
            </a:lvl1pPr>
          </a:lstStyle>
          <a:p>
            <a:r>
              <a:rPr lang="en-US" dirty="0" smtClean="0"/>
              <a:t>Click to add section header title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4088" y="1124744"/>
            <a:ext cx="4132746" cy="4443617"/>
          </a:xfrm>
          <a:prstGeom prst="rect">
            <a:avLst/>
          </a:prstGeom>
          <a:effectLst>
            <a:outerShdw blurRad="50800" dist="12700" dir="2220000" sx="102000" sy="102000" algn="ctr" rotWithShape="0">
              <a:srgbClr val="000000">
                <a:alpha val="35000"/>
              </a:srgbClr>
            </a:outerShdw>
            <a:softEdge rad="0"/>
          </a:effectLst>
        </p:spPr>
      </p:pic>
    </p:spTree>
    <p:extLst>
      <p:ext uri="{BB962C8B-B14F-4D97-AF65-F5344CB8AC3E}">
        <p14:creationId xmlns:p14="http://schemas.microsoft.com/office/powerpoint/2010/main" val="15621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8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992888" cy="720000"/>
          </a:xfrm>
        </p:spPr>
        <p:txBody>
          <a:bodyPr vert="horz" lIns="0" tIns="0" rIns="91440" bIns="45720" rtlCol="0" anchor="b"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611560" y="1492161"/>
            <a:ext cx="7992888"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4088" y="1124744"/>
            <a:ext cx="4132746"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userDrawn="1"/>
        </p:nvSpPr>
        <p:spPr>
          <a:xfrm>
            <a:off x="1475656" y="2492896"/>
            <a:ext cx="3470822"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Demo</a:t>
            </a:r>
            <a:endParaRPr lang="en-US" sz="10000" b="1" dirty="0">
              <a:solidFill>
                <a:schemeClr val="tx1">
                  <a:lumMod val="65000"/>
                  <a:lumOff val="35000"/>
                </a:schemeClr>
              </a:solidFill>
              <a:latin typeface="Segoe Light" panose="020B0302040504020203" pitchFamily="34"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2160" y="2420888"/>
            <a:ext cx="3700697"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userDrawn="1"/>
        </p:nvSpPr>
        <p:spPr>
          <a:xfrm>
            <a:off x="1475656" y="2492896"/>
            <a:ext cx="2125903"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Lab</a:t>
            </a:r>
            <a:endParaRPr lang="en-US" sz="10000" b="1" dirty="0">
              <a:solidFill>
                <a:schemeClr val="tx1">
                  <a:lumMod val="65000"/>
                  <a:lumOff val="35000"/>
                </a:schemeClr>
              </a:solidFill>
              <a:latin typeface="Segoe Light" panose="020B0302040504020203" pitchFamily="34" charset="0"/>
            </a:endParaRPr>
          </a:p>
        </p:txBody>
      </p:sp>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Lab">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2160" y="2420888"/>
            <a:ext cx="3700697"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userDrawn="1"/>
        </p:nvSpPr>
        <p:spPr>
          <a:xfrm>
            <a:off x="1547664" y="2492896"/>
            <a:ext cx="3934090" cy="1938992"/>
          </a:xfrm>
          <a:prstGeom prst="rect">
            <a:avLst/>
          </a:prstGeom>
          <a:noFill/>
        </p:spPr>
        <p:txBody>
          <a:bodyPr wrap="none" rtlCol="0">
            <a:spAutoFit/>
          </a:bodyPr>
          <a:lstStyle/>
          <a:p>
            <a:r>
              <a:rPr lang="en-US" sz="6000" b="1" dirty="0" smtClean="0">
                <a:solidFill>
                  <a:schemeClr val="tx1">
                    <a:lumMod val="65000"/>
                    <a:lumOff val="35000"/>
                  </a:schemeClr>
                </a:solidFill>
                <a:latin typeface="Segoe Light" panose="020B0302040504020203" pitchFamily="34" charset="0"/>
              </a:rPr>
              <a:t>Conclusion </a:t>
            </a:r>
          </a:p>
          <a:p>
            <a:r>
              <a:rPr lang="en-US" sz="6000" b="1" dirty="0" smtClean="0">
                <a:solidFill>
                  <a:schemeClr val="tx1">
                    <a:lumMod val="65000"/>
                    <a:lumOff val="35000"/>
                  </a:schemeClr>
                </a:solidFill>
                <a:latin typeface="Segoe Light" panose="020B0302040504020203" pitchFamily="34" charset="0"/>
              </a:rPr>
              <a:t>Lab</a:t>
            </a:r>
            <a:endParaRPr lang="en-US" sz="6000" b="1" dirty="0">
              <a:solidFill>
                <a:schemeClr val="tx1">
                  <a:lumMod val="65000"/>
                  <a:lumOff val="35000"/>
                </a:schemeClr>
              </a:solidFill>
              <a:latin typeface="Segoe Light" panose="020B0302040504020203" pitchFamily="34" charset="0"/>
            </a:endParaRPr>
          </a:p>
        </p:txBody>
      </p:sp>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clusionLab">
    <p:spTree>
      <p:nvGrpSpPr>
        <p:cNvPr id="1" name=""/>
        <p:cNvGrpSpPr/>
        <p:nvPr/>
      </p:nvGrpSpPr>
      <p:grpSpPr>
        <a:xfrm>
          <a:off x="0" y="0"/>
          <a:ext cx="0" cy="0"/>
          <a:chOff x="0" y="0"/>
          <a:chExt cx="0" cy="0"/>
        </a:xfrm>
      </p:grpSpPr>
      <p:sp>
        <p:nvSpPr>
          <p:cNvPr id="13" name="TextBox 12"/>
          <p:cNvSpPr txBox="1"/>
          <p:nvPr userDrawn="1"/>
        </p:nvSpPr>
        <p:spPr>
          <a:xfrm>
            <a:off x="827584" y="2492896"/>
            <a:ext cx="4923143" cy="1631216"/>
          </a:xfrm>
          <a:prstGeom prst="rect">
            <a:avLst/>
          </a:prstGeom>
          <a:noFill/>
        </p:spPr>
        <p:txBody>
          <a:bodyPr wrap="none" rtlCol="0">
            <a:spAutoFit/>
          </a:bodyPr>
          <a:lstStyle/>
          <a:p>
            <a:r>
              <a:rPr lang="en-US" sz="10000" b="1" dirty="0" smtClean="0">
                <a:solidFill>
                  <a:schemeClr val="tx1">
                    <a:lumMod val="65000"/>
                    <a:lumOff val="35000"/>
                  </a:schemeClr>
                </a:solidFill>
                <a:latin typeface="Segoe Light" panose="020B0302040504020203" pitchFamily="34" charset="0"/>
              </a:rPr>
              <a:t>Final</a:t>
            </a:r>
            <a:r>
              <a:rPr lang="en-US" sz="10000" b="1" baseline="0" dirty="0" smtClean="0">
                <a:solidFill>
                  <a:schemeClr val="tx1">
                    <a:lumMod val="65000"/>
                    <a:lumOff val="35000"/>
                  </a:schemeClr>
                </a:solidFill>
                <a:latin typeface="Segoe Light" panose="020B0302040504020203" pitchFamily="34" charset="0"/>
              </a:rPr>
              <a:t> </a:t>
            </a:r>
            <a:r>
              <a:rPr lang="en-US" sz="10000" b="1" dirty="0" smtClean="0">
                <a:solidFill>
                  <a:schemeClr val="tx1">
                    <a:lumMod val="65000"/>
                    <a:lumOff val="35000"/>
                  </a:schemeClr>
                </a:solidFill>
                <a:latin typeface="Segoe Light" panose="020B0302040504020203" pitchFamily="34" charset="0"/>
              </a:rPr>
              <a:t>Lab</a:t>
            </a:r>
            <a:endParaRPr lang="en-US" sz="10000" b="1" dirty="0">
              <a:solidFill>
                <a:schemeClr val="tx1">
                  <a:lumMod val="65000"/>
                  <a:lumOff val="35000"/>
                </a:schemeClr>
              </a:solidFill>
              <a:latin typeface="Segoe Light" panose="020B0302040504020203"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2160" y="2420888"/>
            <a:ext cx="3700697"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602680" y="1492161"/>
            <a:ext cx="8001315"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4"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611560" y="1494000"/>
            <a:ext cx="799269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smtClean="0"/>
              <a:t>Click to edit Master text styles</a:t>
            </a:r>
          </a:p>
        </p:txBody>
      </p:sp>
      <p:sp>
        <p:nvSpPr>
          <p:cNvPr id="15" name="Text Placeholder 14"/>
          <p:cNvSpPr>
            <a:spLocks noGrp="1"/>
          </p:cNvSpPr>
          <p:nvPr>
            <p:ph type="body" sz="quarter" idx="16"/>
          </p:nvPr>
        </p:nvSpPr>
        <p:spPr bwMode="blackWhite">
          <a:xfrm>
            <a:off x="602680" y="3873731"/>
            <a:ext cx="8001315"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smtClean="0"/>
              <a:t>Click to edit Master text styles</a:t>
            </a:r>
          </a:p>
        </p:txBody>
      </p:sp>
      <p:sp>
        <p:nvSpPr>
          <p:cNvPr id="5" name="Title Placeholder 1"/>
          <p:cNvSpPr>
            <a:spLocks noGrp="1"/>
          </p:cNvSpPr>
          <p:nvPr>
            <p:ph type="title"/>
          </p:nvPr>
        </p:nvSpPr>
        <p:spPr>
          <a:xfrm>
            <a:off x="611560" y="548680"/>
            <a:ext cx="7920880" cy="720000"/>
          </a:xfrm>
          <a:prstGeom prst="rect">
            <a:avLst/>
          </a:prstGeom>
        </p:spPr>
        <p:txBody>
          <a:bodyPr vert="horz" lIns="0" tIns="0" rIns="91440" bIns="45720" rtlCol="0" anchor="b" anchorCtr="0">
            <a:normAutofit/>
          </a:bodyPr>
          <a:lstStyle>
            <a:lvl1pPr>
              <a:defRPr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476672"/>
            <a:ext cx="8424268"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userDrawn="1"/>
        </p:nvCxnSpPr>
        <p:spPr>
          <a:xfrm flipV="1">
            <a:off x="611188" y="6309320"/>
            <a:ext cx="7951904"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3" r:id="rId2"/>
    <p:sldLayoutId id="2147483650" r:id="rId3"/>
    <p:sldLayoutId id="2147483651" r:id="rId4"/>
    <p:sldLayoutId id="2147483668" r:id="rId5"/>
    <p:sldLayoutId id="2147483669" r:id="rId6"/>
    <p:sldLayoutId id="2147483672" r:id="rId7"/>
    <p:sldLayoutId id="2147483660" r:id="rId8"/>
    <p:sldLayoutId id="2147483661" r:id="rId9"/>
    <p:sldLayoutId id="2147483670" r:id="rId10"/>
    <p:sldLayoutId id="2147483671" r:id="rId11"/>
    <p:sldLayoutId id="2147483662" r:id="rId12"/>
    <p:sldLayoutId id="2147483663" r:id="rId13"/>
    <p:sldLayoutId id="2147483666" r:id="rId14"/>
    <p:sldLayoutId id="2147483665" r:id="rId15"/>
    <p:sldLayoutId id="2147483654" r:id="rId16"/>
    <p:sldLayoutId id="2147483674" r:id="rId17"/>
  </p:sldLayoutIdLst>
  <p:timing>
    <p:tnLst>
      <p:par>
        <p:cTn id="1" dur="indefinite" restart="never" nodeType="tmRoot"/>
      </p:par>
    </p:tnLst>
  </p:timing>
  <p:hf hdr="0" dt="0"/>
  <p:txStyles>
    <p:titleStyle>
      <a:lvl1pPr algn="l" defTabSz="914400" rtl="0"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064" userDrawn="1">
          <p15:clr>
            <a:srgbClr val="F26B43"/>
          </p15:clr>
        </p15:guide>
        <p15:guide id="3" pos="54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3.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jpg"/><Relationship Id="rId21" Type="http://schemas.openxmlformats.org/officeDocument/2006/relationships/image" Target="../media/image31.png"/><Relationship Id="rId22" Type="http://schemas.openxmlformats.org/officeDocument/2006/relationships/image" Target="../media/image32.jpg"/><Relationship Id="rId23" Type="http://schemas.openxmlformats.org/officeDocument/2006/relationships/image" Target="../media/image33.jpg"/><Relationship Id="rId24" Type="http://schemas.openxmlformats.org/officeDocument/2006/relationships/image" Target="../media/image34.jpg"/><Relationship Id="rId25" Type="http://schemas.openxmlformats.org/officeDocument/2006/relationships/image" Target="../media/image35.jpg"/><Relationship Id="rId26" Type="http://schemas.openxmlformats.org/officeDocument/2006/relationships/image" Target="../media/image36.jpg"/><Relationship Id="rId27" Type="http://schemas.openxmlformats.org/officeDocument/2006/relationships/image" Target="../media/image37.jpg"/><Relationship Id="rId28" Type="http://schemas.openxmlformats.org/officeDocument/2006/relationships/image" Target="../media/image38.jpeg"/><Relationship Id="rId29" Type="http://schemas.openxmlformats.org/officeDocument/2006/relationships/image" Target="../media/image39.png"/><Relationship Id="rId10" Type="http://schemas.openxmlformats.org/officeDocument/2006/relationships/image" Target="../media/image20.jpeg"/><Relationship Id="rId11" Type="http://schemas.openxmlformats.org/officeDocument/2006/relationships/image" Target="../media/image21.jpg"/><Relationship Id="rId12" Type="http://schemas.openxmlformats.org/officeDocument/2006/relationships/image" Target="../media/image22.jpg"/><Relationship Id="rId13" Type="http://schemas.openxmlformats.org/officeDocument/2006/relationships/image" Target="../media/image23.jpg"/><Relationship Id="rId14" Type="http://schemas.openxmlformats.org/officeDocument/2006/relationships/image" Target="../media/image24.png"/><Relationship Id="rId15" Type="http://schemas.openxmlformats.org/officeDocument/2006/relationships/image" Target="../media/image25.jpe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jpg"/><Relationship Id="rId19"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rawgit.com/ahmetalpbalkan/docker-chocolatey/d9d3bd5a750d03fc8933e1bee4c3755f361e2797/doc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32656"/>
            <a:ext cx="6599120" cy="58875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9552" y="1589173"/>
            <a:ext cx="6336704" cy="871473"/>
          </a:xfrm>
        </p:spPr>
        <p:txBody>
          <a:bodyPr>
            <a:noAutofit/>
          </a:bodyPr>
          <a:lstStyle/>
          <a:p>
            <a:r>
              <a:rPr lang="en-US" sz="2000" dirty="0" smtClean="0"/>
              <a:t>Rotem Or			</a:t>
            </a:r>
            <a:br>
              <a:rPr lang="en-US" sz="2000" dirty="0" smtClean="0"/>
            </a:br>
            <a:r>
              <a:rPr lang="en-US" sz="2000" dirty="0" smtClean="0"/>
              <a:t>Cloud Solution Architect </a:t>
            </a:r>
            <a:br>
              <a:rPr lang="en-US" sz="2000" dirty="0" smtClean="0"/>
            </a:br>
            <a:r>
              <a:rPr lang="en-US" sz="2000" dirty="0" err="1" smtClean="0"/>
              <a:t>Sela</a:t>
            </a:r>
            <a:r>
              <a:rPr lang="en-US" sz="2000" dirty="0" smtClean="0"/>
              <a:t> Group</a:t>
            </a:r>
            <a:br>
              <a:rPr lang="en-US" sz="2000" dirty="0" smtClean="0"/>
            </a:br>
            <a:r>
              <a:rPr lang="en-US" sz="2000" dirty="0" err="1" smtClean="0"/>
              <a:t>rotemo@sela.co.il</a:t>
            </a:r>
            <a:r>
              <a:rPr lang="en-US" sz="2000" dirty="0" smtClean="0"/>
              <a:t>	</a:t>
            </a:r>
            <a:r>
              <a:rPr lang="en-US" sz="2800" dirty="0" smtClean="0"/>
              <a:t> </a:t>
            </a:r>
            <a:endParaRPr lang="en-US" sz="2800" dirty="0"/>
          </a:p>
        </p:txBody>
      </p:sp>
      <p:sp>
        <p:nvSpPr>
          <p:cNvPr id="3" name="Text Placeholder 2"/>
          <p:cNvSpPr>
            <a:spLocks noGrp="1"/>
          </p:cNvSpPr>
          <p:nvPr>
            <p:ph type="body" sz="quarter" idx="10"/>
          </p:nvPr>
        </p:nvSpPr>
        <p:spPr>
          <a:xfrm>
            <a:off x="755650" y="3068638"/>
            <a:ext cx="6336630" cy="914400"/>
          </a:xfrm>
        </p:spPr>
        <p:txBody>
          <a:bodyPr/>
          <a:lstStyle/>
          <a:p>
            <a:r>
              <a:rPr lang="en-US" sz="4400" b="1" dirty="0" smtClean="0"/>
              <a:t> </a:t>
            </a:r>
            <a:endParaRPr lang="en-US" b="1" dirty="0"/>
          </a:p>
        </p:txBody>
      </p:sp>
    </p:spTree>
    <p:extLst>
      <p:ext uri="{BB962C8B-B14F-4D97-AF65-F5344CB8AC3E}">
        <p14:creationId xmlns:p14="http://schemas.microsoft.com/office/powerpoint/2010/main" val="1399194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Docker</a:t>
            </a:r>
            <a:r>
              <a:rPr lang="en-US" dirty="0" smtClean="0"/>
              <a:t> </a:t>
            </a:r>
            <a:r>
              <a:rPr lang="en-US" dirty="0"/>
              <a:t>Hub </a:t>
            </a:r>
            <a:r>
              <a:rPr lang="en-US" dirty="0" smtClean="0">
                <a:solidFill>
                  <a:srgbClr val="4B84C9"/>
                </a:solidFill>
              </a:rPr>
              <a:t>https</a:t>
            </a:r>
            <a:r>
              <a:rPr lang="en-US" dirty="0">
                <a:solidFill>
                  <a:srgbClr val="4B84C9"/>
                </a:solidFill>
              </a:rPr>
              <a:t>://</a:t>
            </a:r>
            <a:r>
              <a:rPr lang="en-US" dirty="0" err="1">
                <a:solidFill>
                  <a:srgbClr val="4B84C9"/>
                </a:solidFill>
              </a:rPr>
              <a:t>hub.docker.com</a:t>
            </a:r>
            <a:r>
              <a:rPr lang="en-US" dirty="0">
                <a:solidFill>
                  <a:srgbClr val="4B84C9"/>
                </a:solidFill>
              </a:rPr>
              <a:t>/</a:t>
            </a:r>
            <a:endParaRPr lang="he-IL" dirty="0">
              <a:solidFill>
                <a:srgbClr val="4B84C9"/>
              </a:solidFill>
            </a:endParaRPr>
          </a:p>
        </p:txBody>
      </p:sp>
      <p:sp>
        <p:nvSpPr>
          <p:cNvPr id="4" name="Content Placeholder 3"/>
          <p:cNvSpPr>
            <a:spLocks noGrp="1"/>
          </p:cNvSpPr>
          <p:nvPr>
            <p:ph idx="1"/>
          </p:nvPr>
        </p:nvSpPr>
        <p:spPr>
          <a:xfrm>
            <a:off x="611560" y="1700807"/>
            <a:ext cx="7560840" cy="4439553"/>
          </a:xfrm>
        </p:spPr>
        <p:txBody>
          <a:bodyPr/>
          <a:lstStyle/>
          <a:p>
            <a:r>
              <a:rPr lang="en-US" dirty="0" smtClean="0"/>
              <a:t>Large Community</a:t>
            </a:r>
          </a:p>
          <a:p>
            <a:r>
              <a:rPr lang="en-US" dirty="0" smtClean="0"/>
              <a:t>You can find official </a:t>
            </a:r>
            <a:r>
              <a:rPr lang="en-US" dirty="0" err="1" smtClean="0"/>
              <a:t>docker</a:t>
            </a:r>
            <a:r>
              <a:rPr lang="en-US" dirty="0" smtClean="0"/>
              <a:t> </a:t>
            </a:r>
            <a:br>
              <a:rPr lang="en-US" dirty="0" smtClean="0"/>
            </a:br>
            <a:r>
              <a:rPr lang="en-US" dirty="0" smtClean="0"/>
              <a:t>images from known vendors </a:t>
            </a:r>
          </a:p>
          <a:p>
            <a:r>
              <a:rPr lang="en-US" dirty="0" smtClean="0"/>
              <a:t>You can share and download docker containers from any where around the glob  other users around the glob </a:t>
            </a:r>
          </a:p>
          <a:p>
            <a:endParaRPr lang="en-US" dirty="0" smtClean="0"/>
          </a:p>
          <a:p>
            <a:endParaRPr lang="he-IL" dirty="0"/>
          </a:p>
        </p:txBody>
      </p:sp>
      <p:pic>
        <p:nvPicPr>
          <p:cNvPr id="2" name="Picture 1"/>
          <p:cNvPicPr>
            <a:picLocks noChangeAspect="1"/>
          </p:cNvPicPr>
          <p:nvPr/>
        </p:nvPicPr>
        <p:blipFill>
          <a:blip r:embed="rId2"/>
          <a:stretch>
            <a:fillRect/>
          </a:stretch>
        </p:blipFill>
        <p:spPr>
          <a:xfrm>
            <a:off x="5724128" y="1700807"/>
            <a:ext cx="2259008" cy="1504791"/>
          </a:xfrm>
          <a:prstGeom prst="rect">
            <a:avLst/>
          </a:prstGeom>
        </p:spPr>
      </p:pic>
    </p:spTree>
    <p:extLst>
      <p:ext uri="{BB962C8B-B14F-4D97-AF65-F5344CB8AC3E}">
        <p14:creationId xmlns:p14="http://schemas.microsoft.com/office/powerpoint/2010/main" val="362205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err="1" smtClean="0"/>
              <a:t>Docker</a:t>
            </a:r>
            <a:r>
              <a:rPr lang="en-US" b="1" dirty="0" smtClean="0"/>
              <a:t> </a:t>
            </a:r>
            <a:r>
              <a:rPr lang="en-US" b="1" dirty="0" smtClean="0">
                <a:solidFill>
                  <a:srgbClr val="4B84C9"/>
                </a:solidFill>
              </a:rPr>
              <a:t>Everywhere</a:t>
            </a:r>
            <a:endParaRPr lang="he-IL" b="1" dirty="0">
              <a:solidFill>
                <a:srgbClr val="4B84C9"/>
              </a:solidFill>
            </a:endParaRPr>
          </a:p>
        </p:txBody>
      </p:sp>
      <p:pic>
        <p:nvPicPr>
          <p:cNvPr id="6" name="Picture 2" descr="https://secure.gravatar.com/avatar/26da7b36ff8bb5db4211400358dc7c4e.jpg?s=200&amp;d=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636912"/>
            <a:ext cx="1417265" cy="14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62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560" y="548680"/>
            <a:ext cx="7992888" cy="720000"/>
          </a:xfrm>
        </p:spPr>
        <p:txBody>
          <a:bodyPr/>
          <a:lstStyle/>
          <a:p>
            <a:r>
              <a:rPr lang="en-US" dirty="0" err="1" smtClean="0"/>
              <a:t>Docker</a:t>
            </a:r>
            <a:r>
              <a:rPr lang="en-US" dirty="0" smtClean="0"/>
              <a:t> Everywhere </a:t>
            </a:r>
            <a:endParaRPr lang="he-IL" dirty="0"/>
          </a:p>
        </p:txBody>
      </p:sp>
      <p:sp>
        <p:nvSpPr>
          <p:cNvPr id="4" name="Content Placeholder 3"/>
          <p:cNvSpPr>
            <a:spLocks noGrp="1"/>
          </p:cNvSpPr>
          <p:nvPr>
            <p:ph idx="1"/>
          </p:nvPr>
        </p:nvSpPr>
        <p:spPr/>
        <p:txBody>
          <a:bodyPr>
            <a:normAutofit/>
          </a:bodyPr>
          <a:lstStyle/>
          <a:p>
            <a:pPr marL="0" indent="0">
              <a:buNone/>
            </a:pPr>
            <a:r>
              <a:rPr lang="en-US" dirty="0" err="1" smtClean="0">
                <a:solidFill>
                  <a:srgbClr val="4B84C9"/>
                </a:solidFill>
              </a:rPr>
              <a:t>Docker</a:t>
            </a:r>
            <a:r>
              <a:rPr lang="en-US" dirty="0" smtClean="0">
                <a:solidFill>
                  <a:srgbClr val="4B84C9"/>
                </a:solidFill>
              </a:rPr>
              <a:t> can run on any platform today:</a:t>
            </a:r>
          </a:p>
          <a:p>
            <a:endParaRPr lang="en-US" dirty="0" smtClean="0"/>
          </a:p>
          <a:p>
            <a:r>
              <a:rPr lang="en-US" dirty="0" smtClean="0"/>
              <a:t>Linux </a:t>
            </a:r>
          </a:p>
          <a:p>
            <a:r>
              <a:rPr lang="en-US" dirty="0" smtClean="0"/>
              <a:t>Windows </a:t>
            </a:r>
          </a:p>
          <a:p>
            <a:r>
              <a:rPr lang="en-US" dirty="0" smtClean="0"/>
              <a:t>OSX</a:t>
            </a:r>
          </a:p>
          <a:p>
            <a:r>
              <a:rPr lang="en-US" dirty="0" smtClean="0"/>
              <a:t>AWS (EC2 Containers</a:t>
            </a:r>
            <a:r>
              <a:rPr lang="en-US" u="sng" dirty="0" smtClean="0"/>
              <a:t>)</a:t>
            </a:r>
            <a:endParaRPr lang="en-US" dirty="0" smtClean="0"/>
          </a:p>
          <a:p>
            <a:r>
              <a:rPr lang="en-US" dirty="0" smtClean="0"/>
              <a:t>Azure (VM/ Container Service)</a:t>
            </a:r>
          </a:p>
          <a:p>
            <a:r>
              <a:rPr lang="en-US" dirty="0" smtClean="0"/>
              <a:t>Rackspace</a:t>
            </a:r>
          </a:p>
          <a:p>
            <a:r>
              <a:rPr lang="is-IS" dirty="0" smtClean="0"/>
              <a:t>… </a:t>
            </a:r>
            <a:endParaRPr lang="en-US" dirty="0" smtClean="0"/>
          </a:p>
          <a:p>
            <a:endParaRPr lang="en-US" dirty="0" smtClean="0"/>
          </a:p>
          <a:p>
            <a:endParaRPr lang="he-IL" dirty="0"/>
          </a:p>
        </p:txBody>
      </p:sp>
    </p:spTree>
    <p:extLst>
      <p:ext uri="{BB962C8B-B14F-4D97-AF65-F5344CB8AC3E}">
        <p14:creationId xmlns:p14="http://schemas.microsoft.com/office/powerpoint/2010/main" val="1451149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560" y="116632"/>
            <a:ext cx="7992690" cy="2088232"/>
          </a:xfrm>
        </p:spPr>
        <p:txBody>
          <a:bodyPr>
            <a:noAutofit/>
          </a:bodyPr>
          <a:lstStyle/>
          <a:p>
            <a:r>
              <a:rPr lang="en-US" sz="4400" b="1" dirty="0" smtClean="0">
                <a:solidFill>
                  <a:srgbClr val="4B84C9"/>
                </a:solidFill>
              </a:rPr>
              <a:t>Basic </a:t>
            </a:r>
            <a:r>
              <a:rPr lang="en-US" sz="4400" b="1" dirty="0" err="1" smtClean="0">
                <a:solidFill>
                  <a:srgbClr val="4B84C9"/>
                </a:solidFill>
              </a:rPr>
              <a:t>WebApp</a:t>
            </a:r>
            <a:endParaRPr lang="en-US" sz="4400" b="1" dirty="0">
              <a:solidFill>
                <a:srgbClr val="4B84C9"/>
              </a:solidFill>
            </a:endParaRPr>
          </a:p>
        </p:txBody>
      </p:sp>
      <p:pic>
        <p:nvPicPr>
          <p:cNvPr id="3074" name="Picture 2" descr="https://secure.gravatar.com/avatar/26da7b36ff8bb5db4211400358dc7c4e.jpg?s=200&amp;d=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636912"/>
            <a:ext cx="1417265" cy="14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262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4B84C9"/>
                </a:solidFill>
              </a:rPr>
              <a:t>Docker</a:t>
            </a:r>
            <a:br>
              <a:rPr lang="en-US" b="1" dirty="0" smtClean="0">
                <a:solidFill>
                  <a:srgbClr val="4B84C9"/>
                </a:solidFill>
              </a:rPr>
            </a:br>
            <a:r>
              <a:rPr lang="en-US" b="1" dirty="0">
                <a:solidFill>
                  <a:srgbClr val="4B84C9"/>
                </a:solidFill>
              </a:rPr>
              <a:t>	</a:t>
            </a:r>
            <a:r>
              <a:rPr lang="en-US" b="1" dirty="0" smtClean="0">
                <a:solidFill>
                  <a:srgbClr val="4B84C9"/>
                </a:solidFill>
              </a:rPr>
              <a:t>	</a:t>
            </a:r>
            <a:r>
              <a:rPr lang="en-US" b="1" dirty="0" smtClean="0"/>
              <a:t>Files</a:t>
            </a:r>
            <a:endParaRPr lang="he-IL" b="1" dirty="0"/>
          </a:p>
        </p:txBody>
      </p:sp>
    </p:spTree>
    <p:extLst>
      <p:ext uri="{BB962C8B-B14F-4D97-AF65-F5344CB8AC3E}">
        <p14:creationId xmlns:p14="http://schemas.microsoft.com/office/powerpoint/2010/main" val="1743341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Docker</a:t>
            </a:r>
            <a:r>
              <a:rPr lang="en-US" dirty="0" smtClean="0"/>
              <a:t> File – Definition of a container </a:t>
            </a:r>
            <a:endParaRPr lang="he-IL" dirty="0"/>
          </a:p>
        </p:txBody>
      </p:sp>
      <p:sp>
        <p:nvSpPr>
          <p:cNvPr id="5" name="Text Placeholder 4"/>
          <p:cNvSpPr>
            <a:spLocks noGrp="1"/>
          </p:cNvSpPr>
          <p:nvPr>
            <p:ph type="body" sz="quarter" idx="16"/>
          </p:nvPr>
        </p:nvSpPr>
        <p:spPr/>
        <p:txBody>
          <a:bodyPr/>
          <a:lstStyle/>
          <a:p>
            <a:r>
              <a:rPr lang="en-US" dirty="0"/>
              <a:t>FROM ubuntu:14.04</a:t>
            </a:r>
          </a:p>
          <a:p>
            <a:r>
              <a:rPr lang="en-US" dirty="0"/>
              <a:t>RUN \</a:t>
            </a:r>
          </a:p>
          <a:p>
            <a:r>
              <a:rPr lang="en-US" dirty="0"/>
              <a:t>  apt-get update &amp;&amp; \</a:t>
            </a:r>
          </a:p>
          <a:p>
            <a:r>
              <a:rPr lang="en-US" dirty="0"/>
              <a:t>  apt-get -y install apache2</a:t>
            </a:r>
          </a:p>
          <a:p>
            <a:endParaRPr lang="en-US" dirty="0"/>
          </a:p>
          <a:p>
            <a:r>
              <a:rPr lang="en-US" dirty="0"/>
              <a:t>ADD index.html /</a:t>
            </a:r>
            <a:r>
              <a:rPr lang="en-US" dirty="0" err="1"/>
              <a:t>var</a:t>
            </a:r>
            <a:r>
              <a:rPr lang="en-US" dirty="0"/>
              <a:t>/www/html/index.html</a:t>
            </a:r>
          </a:p>
          <a:p>
            <a:endParaRPr lang="en-US" dirty="0"/>
          </a:p>
          <a:p>
            <a:r>
              <a:rPr lang="en-US" dirty="0"/>
              <a:t>EXPOSE 80</a:t>
            </a:r>
          </a:p>
          <a:p>
            <a:endParaRPr lang="en-US" dirty="0"/>
          </a:p>
          <a:p>
            <a:r>
              <a:rPr lang="en-US" dirty="0"/>
              <a:t>CMD ["/</a:t>
            </a:r>
            <a:r>
              <a:rPr lang="en-US" dirty="0" err="1"/>
              <a:t>usr</a:t>
            </a:r>
            <a:r>
              <a:rPr lang="en-US" dirty="0"/>
              <a:t>/</a:t>
            </a:r>
            <a:r>
              <a:rPr lang="en-US" dirty="0" err="1"/>
              <a:t>sbin</a:t>
            </a:r>
            <a:r>
              <a:rPr lang="en-US" dirty="0"/>
              <a:t>/apache2ctl", "-D", "FOREGROUND"]</a:t>
            </a:r>
            <a:endParaRPr lang="he-IL" dirty="0"/>
          </a:p>
        </p:txBody>
      </p:sp>
    </p:spTree>
    <p:extLst>
      <p:ext uri="{BB962C8B-B14F-4D97-AF65-F5344CB8AC3E}">
        <p14:creationId xmlns:p14="http://schemas.microsoft.com/office/powerpoint/2010/main" val="70988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4B84C9"/>
                </a:solidFill>
              </a:rPr>
              <a:t>Docker</a:t>
            </a:r>
            <a:br>
              <a:rPr lang="en-US" b="1" dirty="0" smtClean="0">
                <a:solidFill>
                  <a:srgbClr val="4B84C9"/>
                </a:solidFill>
              </a:rPr>
            </a:br>
            <a:r>
              <a:rPr lang="en-US" b="1" dirty="0">
                <a:solidFill>
                  <a:srgbClr val="4B84C9"/>
                </a:solidFill>
              </a:rPr>
              <a:t>	</a:t>
            </a:r>
            <a:r>
              <a:rPr lang="en-US" b="1" dirty="0" smtClean="0"/>
              <a:t>Compose</a:t>
            </a:r>
            <a:endParaRPr lang="he-IL" b="1" dirty="0"/>
          </a:p>
        </p:txBody>
      </p:sp>
    </p:spTree>
    <p:extLst>
      <p:ext uri="{BB962C8B-B14F-4D97-AF65-F5344CB8AC3E}">
        <p14:creationId xmlns:p14="http://schemas.microsoft.com/office/powerpoint/2010/main" val="1309853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Fig </a:t>
            </a:r>
            <a:r>
              <a:rPr lang="en-US" dirty="0" smtClean="0">
                <a:solidFill>
                  <a:schemeClr val="tx1"/>
                </a:solidFill>
              </a:rPr>
              <a:t>==</a:t>
            </a:r>
            <a:r>
              <a:rPr lang="en-US" dirty="0" smtClean="0"/>
              <a:t> </a:t>
            </a:r>
            <a:r>
              <a:rPr lang="en-US" dirty="0" smtClean="0">
                <a:solidFill>
                  <a:srgbClr val="4B84C9"/>
                </a:solidFill>
              </a:rPr>
              <a:t>Docker Compose</a:t>
            </a:r>
            <a:endParaRPr lang="he-IL" dirty="0">
              <a:solidFill>
                <a:srgbClr val="4B84C9"/>
              </a:solidFill>
            </a:endParaRPr>
          </a:p>
        </p:txBody>
      </p:sp>
      <p:sp>
        <p:nvSpPr>
          <p:cNvPr id="4" name="Content Placeholder 3"/>
          <p:cNvSpPr>
            <a:spLocks noGrp="1"/>
          </p:cNvSpPr>
          <p:nvPr>
            <p:ph idx="1"/>
          </p:nvPr>
        </p:nvSpPr>
        <p:spPr/>
        <p:txBody>
          <a:bodyPr/>
          <a:lstStyle/>
          <a:p>
            <a:r>
              <a:rPr lang="en-US" dirty="0" smtClean="0"/>
              <a:t>Fig</a:t>
            </a:r>
          </a:p>
          <a:p>
            <a:r>
              <a:rPr lang="en-US" dirty="0" smtClean="0"/>
              <a:t>Docker Compose </a:t>
            </a:r>
          </a:p>
          <a:p>
            <a:r>
              <a:rPr lang="en-US" dirty="0"/>
              <a:t>R</a:t>
            </a:r>
            <a:r>
              <a:rPr lang="en-US" dirty="0" smtClean="0"/>
              <a:t>un and manage multiple containers from script </a:t>
            </a:r>
          </a:p>
          <a:p>
            <a:r>
              <a:rPr lang="en-US" dirty="0"/>
              <a:t>L</a:t>
            </a:r>
            <a:r>
              <a:rPr lang="en-US" dirty="0" smtClean="0"/>
              <a:t>inking between containers </a:t>
            </a:r>
          </a:p>
          <a:p>
            <a:r>
              <a:rPr lang="en-US" dirty="0" smtClean="0"/>
              <a:t>Exposing ports</a:t>
            </a:r>
          </a:p>
          <a:p>
            <a:r>
              <a:rPr lang="en-US" dirty="0" smtClean="0"/>
              <a:t>Volumes</a:t>
            </a:r>
          </a:p>
          <a:p>
            <a:pPr marL="0" indent="0">
              <a:buNone/>
            </a:pPr>
            <a:endParaRPr lang="he-I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1492161"/>
            <a:ext cx="1289236" cy="522268"/>
          </a:xfrm>
          <a:prstGeom prst="rect">
            <a:avLst/>
          </a:prstGeom>
        </p:spPr>
      </p:pic>
    </p:spTree>
    <p:extLst>
      <p:ext uri="{BB962C8B-B14F-4D97-AF65-F5344CB8AC3E}">
        <p14:creationId xmlns:p14="http://schemas.microsoft.com/office/powerpoint/2010/main" val="53764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Docker Compose </a:t>
            </a:r>
            <a:r>
              <a:rPr lang="en-US" dirty="0" smtClean="0"/>
              <a:t>YML file </a:t>
            </a:r>
            <a:endParaRPr lang="he-IL" dirty="0"/>
          </a:p>
        </p:txBody>
      </p:sp>
      <p:sp>
        <p:nvSpPr>
          <p:cNvPr id="5" name="Text Placeholder 4"/>
          <p:cNvSpPr>
            <a:spLocks noGrp="1"/>
          </p:cNvSpPr>
          <p:nvPr>
            <p:ph type="body" sz="quarter" idx="16"/>
          </p:nvPr>
        </p:nvSpPr>
        <p:spPr/>
        <p:txBody>
          <a:bodyPr>
            <a:normAutofit/>
          </a:bodyPr>
          <a:lstStyle/>
          <a:p>
            <a:r>
              <a:rPr lang="en-US" sz="2800" dirty="0"/>
              <a:t>web</a:t>
            </a:r>
            <a:r>
              <a:rPr lang="en-US" sz="2800" dirty="0" smtClean="0"/>
              <a:t>:</a:t>
            </a:r>
          </a:p>
          <a:p>
            <a:r>
              <a:rPr lang="en-US" sz="2800" dirty="0" smtClean="0"/>
              <a:t>  </a:t>
            </a:r>
            <a:r>
              <a:rPr lang="en-US" sz="2800" dirty="0"/>
              <a:t>build: </a:t>
            </a:r>
            <a:r>
              <a:rPr lang="en-US" sz="2800" dirty="0" smtClean="0"/>
              <a:t>.</a:t>
            </a:r>
          </a:p>
          <a:p>
            <a:r>
              <a:rPr lang="en-US" sz="2800" dirty="0" smtClean="0"/>
              <a:t>  </a:t>
            </a:r>
            <a:r>
              <a:rPr lang="en-US" sz="2800" dirty="0"/>
              <a:t>command: python </a:t>
            </a:r>
            <a:r>
              <a:rPr lang="en-US" sz="2800" dirty="0" smtClean="0"/>
              <a:t>app.py</a:t>
            </a:r>
          </a:p>
          <a:p>
            <a:r>
              <a:rPr lang="en-US" sz="2800" dirty="0" smtClean="0"/>
              <a:t>  </a:t>
            </a:r>
            <a:r>
              <a:rPr lang="en-US" sz="2800" dirty="0"/>
              <a:t>ports:   - "</a:t>
            </a:r>
            <a:r>
              <a:rPr lang="en-US" sz="2800" dirty="0" smtClean="0"/>
              <a:t>5000:5000“</a:t>
            </a:r>
          </a:p>
          <a:p>
            <a:r>
              <a:rPr lang="en-US" sz="2800" dirty="0" smtClean="0"/>
              <a:t>  </a:t>
            </a:r>
            <a:r>
              <a:rPr lang="en-US" sz="2800" dirty="0"/>
              <a:t>volumes:   - .:/</a:t>
            </a:r>
            <a:r>
              <a:rPr lang="en-US" sz="2800" dirty="0" smtClean="0"/>
              <a:t>code</a:t>
            </a:r>
          </a:p>
          <a:p>
            <a:r>
              <a:rPr lang="en-US" sz="2800" dirty="0" smtClean="0"/>
              <a:t>  links</a:t>
            </a:r>
            <a:r>
              <a:rPr lang="en-US" sz="2800" dirty="0"/>
              <a:t>:   - </a:t>
            </a:r>
            <a:r>
              <a:rPr lang="en-US" sz="2800" dirty="0" err="1" smtClean="0"/>
              <a:t>redis</a:t>
            </a:r>
            <a:endParaRPr lang="en-US" sz="2800" dirty="0" smtClean="0"/>
          </a:p>
          <a:p>
            <a:r>
              <a:rPr lang="en-US" sz="2800" dirty="0" err="1" smtClean="0"/>
              <a:t>redis</a:t>
            </a:r>
            <a:r>
              <a:rPr lang="en-US" sz="2800" dirty="0" smtClean="0"/>
              <a:t>:</a:t>
            </a:r>
          </a:p>
          <a:p>
            <a:r>
              <a:rPr lang="en-US" sz="2800" dirty="0" smtClean="0"/>
              <a:t>  image</a:t>
            </a:r>
            <a:r>
              <a:rPr lang="en-US" sz="2800" dirty="0"/>
              <a:t>: </a:t>
            </a:r>
            <a:r>
              <a:rPr lang="en-US" sz="2800" dirty="0" err="1"/>
              <a:t>redis</a:t>
            </a:r>
            <a:endParaRPr lang="he-IL" sz="2800" dirty="0"/>
          </a:p>
        </p:txBody>
      </p:sp>
    </p:spTree>
    <p:extLst>
      <p:ext uri="{BB962C8B-B14F-4D97-AF65-F5344CB8AC3E}">
        <p14:creationId xmlns:p14="http://schemas.microsoft.com/office/powerpoint/2010/main" val="1573733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560" y="1258805"/>
            <a:ext cx="7992690" cy="1368152"/>
          </a:xfrm>
        </p:spPr>
        <p:txBody>
          <a:bodyPr>
            <a:noAutofit/>
          </a:bodyPr>
          <a:lstStyle/>
          <a:p>
            <a:r>
              <a:rPr lang="en-US" sz="4400" b="1" smtClean="0">
                <a:solidFill>
                  <a:srgbClr val="4B84C9"/>
                </a:solidFill>
              </a:rPr>
              <a:t/>
            </a:r>
            <a:br>
              <a:rPr lang="en-US" sz="4400" b="1" smtClean="0">
                <a:solidFill>
                  <a:srgbClr val="4B84C9"/>
                </a:solidFill>
              </a:rPr>
            </a:br>
            <a:r>
              <a:rPr lang="en-US" sz="4400" b="1" smtClean="0">
                <a:solidFill>
                  <a:srgbClr val="4B84C9"/>
                </a:solidFill>
              </a:rPr>
              <a:t>Basic </a:t>
            </a:r>
            <a:r>
              <a:rPr lang="en-US" sz="4400" b="1" dirty="0" err="1" smtClean="0">
                <a:solidFill>
                  <a:srgbClr val="4B84C9"/>
                </a:solidFill>
              </a:rPr>
              <a:t>WebApp</a:t>
            </a:r>
            <a:r>
              <a:rPr lang="en-US" sz="4400" b="1" dirty="0" smtClean="0">
                <a:solidFill>
                  <a:srgbClr val="4B84C9"/>
                </a:solidFill>
              </a:rPr>
              <a:t> </a:t>
            </a:r>
            <a:br>
              <a:rPr lang="en-US" sz="4400" b="1" dirty="0" smtClean="0">
                <a:solidFill>
                  <a:srgbClr val="4B84C9"/>
                </a:solidFill>
              </a:rPr>
            </a:br>
            <a:r>
              <a:rPr lang="en-US" sz="4400" b="1" dirty="0" smtClean="0">
                <a:solidFill>
                  <a:srgbClr val="4B84C9"/>
                </a:solidFill>
              </a:rPr>
              <a:t>+ Scaling</a:t>
            </a:r>
            <a:endParaRPr lang="en-US" sz="4400" b="1" dirty="0">
              <a:solidFill>
                <a:srgbClr val="4B84C9"/>
              </a:solidFill>
            </a:endParaRPr>
          </a:p>
        </p:txBody>
      </p:sp>
      <p:pic>
        <p:nvPicPr>
          <p:cNvPr id="3074" name="Picture 2" descr="https://secure.gravatar.com/avatar/26da7b36ff8bb5db4211400358dc7c4e.jpg?s=200&amp;d=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636912"/>
            <a:ext cx="1417265" cy="14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82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560" y="2852936"/>
            <a:ext cx="5184576" cy="1001360"/>
          </a:xfrm>
        </p:spPr>
        <p:txBody>
          <a:bodyPr/>
          <a:lstStyle/>
          <a:p>
            <a:r>
              <a:rPr lang="en-US" dirty="0" smtClean="0"/>
              <a:t>History</a:t>
            </a:r>
            <a:endParaRPr lang="en-US" b="1" dirty="0">
              <a:solidFill>
                <a:srgbClr val="4B84C9"/>
              </a:solidFill>
            </a:endParaRPr>
          </a:p>
        </p:txBody>
      </p:sp>
      <p:pic>
        <p:nvPicPr>
          <p:cNvPr id="3074" name="Picture 2" descr="https://secure.gravatar.com/avatar/26da7b36ff8bb5db4211400358dc7c4e.jpg?s=200&amp;d=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636912"/>
            <a:ext cx="1417265" cy="14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04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4B84C9"/>
                </a:solidFill>
              </a:rPr>
              <a:t>Docker</a:t>
            </a:r>
            <a:br>
              <a:rPr lang="en-US" b="1" dirty="0" smtClean="0">
                <a:solidFill>
                  <a:srgbClr val="4B84C9"/>
                </a:solidFill>
              </a:rPr>
            </a:br>
            <a:r>
              <a:rPr lang="en-US" b="1" dirty="0">
                <a:solidFill>
                  <a:srgbClr val="4B84C9"/>
                </a:solidFill>
              </a:rPr>
              <a:t>	</a:t>
            </a:r>
            <a:r>
              <a:rPr lang="en-US" b="1" dirty="0" smtClean="0"/>
              <a:t>In the Cloud</a:t>
            </a:r>
            <a:endParaRPr lang="he-IL" b="1" dirty="0"/>
          </a:p>
        </p:txBody>
      </p:sp>
    </p:spTree>
    <p:extLst>
      <p:ext uri="{BB962C8B-B14F-4D97-AF65-F5344CB8AC3E}">
        <p14:creationId xmlns:p14="http://schemas.microsoft.com/office/powerpoint/2010/main" val="1259589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docker on your favorite cloud </a:t>
            </a:r>
            <a:endParaRPr lang="he-IL" dirty="0"/>
          </a:p>
        </p:txBody>
      </p:sp>
      <p:sp>
        <p:nvSpPr>
          <p:cNvPr id="3" name="Content Placeholder 2"/>
          <p:cNvSpPr>
            <a:spLocks noGrp="1"/>
          </p:cNvSpPr>
          <p:nvPr>
            <p:ph idx="1"/>
          </p:nvPr>
        </p:nvSpPr>
        <p:spPr/>
        <p:txBody>
          <a:bodyPr/>
          <a:lstStyle/>
          <a:p>
            <a:pPr marL="0" indent="0">
              <a:buNone/>
            </a:pPr>
            <a:r>
              <a:rPr lang="en-US" dirty="0" err="1" smtClean="0">
                <a:solidFill>
                  <a:srgbClr val="4B84C9"/>
                </a:solidFill>
              </a:rPr>
              <a:t>Docker</a:t>
            </a:r>
            <a:r>
              <a:rPr lang="en-US" dirty="0" smtClean="0">
                <a:solidFill>
                  <a:srgbClr val="4B84C9"/>
                </a:solidFill>
              </a:rPr>
              <a:t> is running in the cloud , and it keeps spreading out </a:t>
            </a:r>
          </a:p>
          <a:p>
            <a:r>
              <a:rPr lang="en-US" dirty="0" smtClean="0"/>
              <a:t>Microsoft </a:t>
            </a:r>
            <a:r>
              <a:rPr lang="en-US" dirty="0"/>
              <a:t>Azure</a:t>
            </a:r>
          </a:p>
          <a:p>
            <a:r>
              <a:rPr lang="en-US" dirty="0" smtClean="0"/>
              <a:t>Amazon EC2</a:t>
            </a:r>
          </a:p>
          <a:p>
            <a:r>
              <a:rPr lang="en-US" dirty="0" smtClean="0"/>
              <a:t>Google </a:t>
            </a:r>
            <a:r>
              <a:rPr lang="en-US" dirty="0"/>
              <a:t>Cloud </a:t>
            </a:r>
            <a:r>
              <a:rPr lang="en-US" dirty="0" smtClean="0"/>
              <a:t>Platform</a:t>
            </a:r>
          </a:p>
          <a:p>
            <a:r>
              <a:rPr lang="en-US" dirty="0"/>
              <a:t>Rackspace </a:t>
            </a:r>
            <a:r>
              <a:rPr lang="en-US" dirty="0" smtClean="0"/>
              <a:t>Cloud</a:t>
            </a:r>
          </a:p>
          <a:p>
            <a:r>
              <a:rPr lang="en-US" dirty="0"/>
              <a:t>IBM </a:t>
            </a:r>
            <a:r>
              <a:rPr lang="en-US" dirty="0" err="1" smtClean="0"/>
              <a:t>SoftLayer</a:t>
            </a:r>
            <a:r>
              <a:rPr lang="en-US" dirty="0" smtClean="0"/>
              <a:t> cloud</a:t>
            </a:r>
          </a:p>
          <a:p>
            <a:r>
              <a:rPr lang="en-US" dirty="0" err="1"/>
              <a:t>Joyent</a:t>
            </a:r>
            <a:r>
              <a:rPr lang="en-US" dirty="0"/>
              <a:t> Public </a:t>
            </a:r>
            <a:r>
              <a:rPr lang="en-US" dirty="0" smtClean="0"/>
              <a:t>Cloud</a:t>
            </a:r>
          </a:p>
          <a:p>
            <a:r>
              <a:rPr lang="is-IS" dirty="0" smtClean="0"/>
              <a:t>… many others </a:t>
            </a:r>
            <a:endParaRPr lang="en-US" dirty="0" smtClean="0"/>
          </a:p>
          <a:p>
            <a:pPr marL="0" indent="0">
              <a:buNone/>
            </a:pPr>
            <a:endParaRPr lang="en-US" dirty="0" smtClean="0"/>
          </a:p>
          <a:p>
            <a:endParaRPr lang="he-IL" dirty="0"/>
          </a:p>
        </p:txBody>
      </p:sp>
    </p:spTree>
    <p:extLst>
      <p:ext uri="{BB962C8B-B14F-4D97-AF65-F5344CB8AC3E}">
        <p14:creationId xmlns:p14="http://schemas.microsoft.com/office/powerpoint/2010/main" val="1900167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smtClean="0"/>
              <a:t>Azure</a:t>
            </a:r>
            <a:endParaRPr lang="he-IL" b="1" dirty="0">
              <a:solidFill>
                <a:srgbClr val="4B84C9"/>
              </a:solidFill>
            </a:endParaRPr>
          </a:p>
        </p:txBody>
      </p:sp>
      <p:sp>
        <p:nvSpPr>
          <p:cNvPr id="6" name="Content Placeholder 5"/>
          <p:cNvSpPr>
            <a:spLocks noGrp="1"/>
          </p:cNvSpPr>
          <p:nvPr>
            <p:ph idx="1"/>
          </p:nvPr>
        </p:nvSpPr>
        <p:spPr>
          <a:xfrm>
            <a:off x="610072" y="1333495"/>
            <a:ext cx="7992888" cy="1000735"/>
          </a:xfrm>
        </p:spPr>
        <p:txBody>
          <a:bodyPr/>
          <a:lstStyle/>
          <a:p>
            <a:pPr lvl="1"/>
            <a:r>
              <a:rPr lang="en-US" dirty="0" smtClean="0"/>
              <a:t>Azure VM </a:t>
            </a:r>
          </a:p>
          <a:p>
            <a:pPr lvl="1"/>
            <a:r>
              <a:rPr lang="en-US" dirty="0" smtClean="0"/>
              <a:t>Azure Container Service</a:t>
            </a:r>
          </a:p>
        </p:txBody>
      </p:sp>
      <p:sp>
        <p:nvSpPr>
          <p:cNvPr id="4" name="Title 4"/>
          <p:cNvSpPr txBox="1">
            <a:spLocks/>
          </p:cNvSpPr>
          <p:nvPr/>
        </p:nvSpPr>
        <p:spPr>
          <a:xfrm>
            <a:off x="611560" y="2424656"/>
            <a:ext cx="7992888" cy="720000"/>
          </a:xfrm>
          <a:prstGeom prst="rect">
            <a:avLst/>
          </a:prstGeom>
          <a:ln>
            <a:noFill/>
          </a:ln>
          <a:effectLst/>
        </p:spPr>
        <p:txBody>
          <a:bodyPr vert="horz" lIns="0" tIns="0" rIns="91440" bIns="45720" rtlCol="0" anchor="b" anchorCtr="0">
            <a:normAutofit/>
          </a:bodyPr>
          <a:lstStyle>
            <a:lvl1pPr algn="l" defTabSz="914400" rtl="0" eaLnBrk="1" latinLnBrk="0" hangingPunct="1">
              <a:spcBef>
                <a:spcPct val="0"/>
              </a:spcBef>
              <a:buNone/>
              <a:defRPr lang="en-US" sz="4000" b="0" kern="1200" dirty="0">
                <a:ln w="3175">
                  <a:noFill/>
                </a:ln>
                <a:solidFill>
                  <a:srgbClr val="F08E1B"/>
                </a:solidFill>
                <a:effectLst/>
                <a:latin typeface="Segoe Light" panose="020B0302040504020203" pitchFamily="34" charset="0"/>
                <a:ea typeface="+mn-ea"/>
                <a:cs typeface="Segoe UI" panose="020B0502040204020203" pitchFamily="34" charset="0"/>
              </a:defRPr>
            </a:lvl1pPr>
          </a:lstStyle>
          <a:p>
            <a:r>
              <a:rPr lang="en-US" b="1" dirty="0" smtClean="0"/>
              <a:t>Amazon AWS</a:t>
            </a:r>
            <a:endParaRPr lang="en-US" b="1" dirty="0">
              <a:solidFill>
                <a:srgbClr val="4B84C9"/>
              </a:solidFill>
            </a:endParaRPr>
          </a:p>
        </p:txBody>
      </p:sp>
      <p:sp>
        <p:nvSpPr>
          <p:cNvPr id="7" name="Content Placeholder 5"/>
          <p:cNvSpPr txBox="1">
            <a:spLocks/>
          </p:cNvSpPr>
          <p:nvPr/>
        </p:nvSpPr>
        <p:spPr>
          <a:xfrm>
            <a:off x="610072" y="3068960"/>
            <a:ext cx="7992888" cy="1216759"/>
          </a:xfrm>
          <a:prstGeom prst="rect">
            <a:avLst/>
          </a:prstGeom>
        </p:spPr>
        <p:txBody>
          <a:bodyPr lIns="0">
            <a:normAutofit/>
          </a:bodyPr>
          <a:lstStyle>
            <a:lvl1pPr marL="342900" indent="-342900" algn="l" defTabSz="914400" rtl="0" eaLnBrk="1" latinLnBrk="0" hangingPunct="1">
              <a:spcBef>
                <a:spcPct val="20000"/>
              </a:spcBef>
              <a:buFontTx/>
              <a:buBlip>
                <a:blip r:embed="rId3"/>
              </a:buBlip>
              <a:defRPr sz="2800" kern="1200">
                <a:solidFill>
                  <a:schemeClr val="tx1"/>
                </a:solidFill>
                <a:latin typeface="Segoe" panose="020B0502040504020203" pitchFamily="34" charset="0"/>
                <a:ea typeface="+mn-ea"/>
                <a:cs typeface="+mn-cs"/>
              </a:defRPr>
            </a:lvl1pPr>
            <a:lvl2pPr marL="742950" indent="-285750" algn="l" defTabSz="914400" rtl="0" eaLnBrk="1" latinLnBrk="0" hangingPunct="1">
              <a:spcBef>
                <a:spcPct val="20000"/>
              </a:spcBef>
              <a:buFontTx/>
              <a:buBlip>
                <a:blip r:embed="rId3"/>
              </a:buBlip>
              <a:defRPr sz="2400" kern="1200">
                <a:solidFill>
                  <a:schemeClr val="tx1"/>
                </a:solidFill>
                <a:latin typeface="Segoe" panose="020B0502040504020203" pitchFamily="34" charset="0"/>
                <a:ea typeface="+mn-ea"/>
                <a:cs typeface="+mn-cs"/>
              </a:defRPr>
            </a:lvl2pPr>
            <a:lvl3pPr marL="1143000" indent="-228600" algn="l" defTabSz="914400" rtl="0" eaLnBrk="1" latinLnBrk="0" hangingPunct="1">
              <a:spcBef>
                <a:spcPct val="20000"/>
              </a:spcBef>
              <a:buFontTx/>
              <a:buBlip>
                <a:blip r:embed="rId3"/>
              </a:buBlip>
              <a:defRPr sz="2000" kern="1200">
                <a:solidFill>
                  <a:schemeClr val="tx1"/>
                </a:solidFill>
                <a:latin typeface="Segoe" panose="020B0502040504020203" pitchFamily="34" charset="0"/>
                <a:ea typeface="+mn-ea"/>
                <a:cs typeface="+mn-cs"/>
              </a:defRPr>
            </a:lvl3pPr>
            <a:lvl4pPr marL="1600200" indent="-228600" algn="l" defTabSz="914400" rtl="0" eaLnBrk="1" latinLnBrk="0" hangingPunct="1">
              <a:spcBef>
                <a:spcPct val="20000"/>
              </a:spcBef>
              <a:buFontTx/>
              <a:buBlip>
                <a:blip r:embed="rId3"/>
              </a:buBlip>
              <a:defRPr sz="1800" kern="1200">
                <a:solidFill>
                  <a:schemeClr val="tx1"/>
                </a:solidFill>
                <a:latin typeface="Segoe" panose="020B0502040504020203" pitchFamily="34" charset="0"/>
                <a:ea typeface="+mn-ea"/>
                <a:cs typeface="+mn-cs"/>
              </a:defRPr>
            </a:lvl4pPr>
            <a:lvl5pPr marL="2057400" indent="-228600" algn="l" defTabSz="914400" rtl="0" eaLnBrk="1" latinLnBrk="0" hangingPunct="1">
              <a:spcBef>
                <a:spcPct val="20000"/>
              </a:spcBef>
              <a:buFontTx/>
              <a:buBlip>
                <a:blip r:embed="rId3"/>
              </a:buBlip>
              <a:defRPr sz="1800" kern="1200">
                <a:solidFill>
                  <a:schemeClr val="tx1"/>
                </a:solidFill>
                <a:latin typeface="Segoe" panose="020B0502040504020203" pitchFamily="34"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EC2 VM</a:t>
            </a:r>
          </a:p>
          <a:p>
            <a:pPr lvl="1"/>
            <a:r>
              <a:rPr lang="en-US" dirty="0" smtClean="0"/>
              <a:t>EC2 Container Service</a:t>
            </a:r>
          </a:p>
        </p:txBody>
      </p:sp>
      <p:sp>
        <p:nvSpPr>
          <p:cNvPr id="8" name="Title 4"/>
          <p:cNvSpPr txBox="1">
            <a:spLocks/>
          </p:cNvSpPr>
          <p:nvPr/>
        </p:nvSpPr>
        <p:spPr>
          <a:xfrm>
            <a:off x="610072" y="4149080"/>
            <a:ext cx="7992888" cy="720000"/>
          </a:xfrm>
          <a:prstGeom prst="rect">
            <a:avLst/>
          </a:prstGeom>
          <a:ln>
            <a:noFill/>
          </a:ln>
          <a:effectLst/>
        </p:spPr>
        <p:txBody>
          <a:bodyPr vert="horz" lIns="0" tIns="0" rIns="91440" bIns="45720" rtlCol="0" anchor="b" anchorCtr="0">
            <a:normAutofit/>
          </a:bodyPr>
          <a:lstStyle>
            <a:lvl1pPr algn="l" defTabSz="914400" rtl="0" eaLnBrk="1" latinLnBrk="0" hangingPunct="1">
              <a:spcBef>
                <a:spcPct val="0"/>
              </a:spcBef>
              <a:buNone/>
              <a:defRPr lang="en-US" sz="4000" b="0" kern="1200" dirty="0">
                <a:ln w="3175">
                  <a:noFill/>
                </a:ln>
                <a:solidFill>
                  <a:srgbClr val="F08E1B"/>
                </a:solidFill>
                <a:effectLst/>
                <a:latin typeface="Segoe Light" panose="020B0302040504020203" pitchFamily="34" charset="0"/>
                <a:ea typeface="+mn-ea"/>
                <a:cs typeface="Segoe UI" panose="020B0502040204020203" pitchFamily="34" charset="0"/>
              </a:defRPr>
            </a:lvl1pPr>
          </a:lstStyle>
          <a:p>
            <a:r>
              <a:rPr lang="en-US" b="1" dirty="0" smtClean="0"/>
              <a:t>Google</a:t>
            </a:r>
            <a:endParaRPr lang="en-US" b="1" dirty="0">
              <a:solidFill>
                <a:srgbClr val="4B84C9"/>
              </a:solidFill>
            </a:endParaRPr>
          </a:p>
        </p:txBody>
      </p:sp>
      <p:sp>
        <p:nvSpPr>
          <p:cNvPr id="9" name="Content Placeholder 5"/>
          <p:cNvSpPr txBox="1">
            <a:spLocks/>
          </p:cNvSpPr>
          <p:nvPr/>
        </p:nvSpPr>
        <p:spPr>
          <a:xfrm>
            <a:off x="608584" y="4793384"/>
            <a:ext cx="7992888" cy="1216759"/>
          </a:xfrm>
          <a:prstGeom prst="rect">
            <a:avLst/>
          </a:prstGeom>
        </p:spPr>
        <p:txBody>
          <a:bodyPr lIns="0">
            <a:normAutofit/>
          </a:bodyPr>
          <a:lstStyle>
            <a:lvl1pPr marL="342900" indent="-342900" algn="l" defTabSz="914400" rtl="0" eaLnBrk="1" latinLnBrk="0" hangingPunct="1">
              <a:spcBef>
                <a:spcPct val="20000"/>
              </a:spcBef>
              <a:buFontTx/>
              <a:buBlip>
                <a:blip r:embed="rId3"/>
              </a:buBlip>
              <a:defRPr sz="2800" kern="1200">
                <a:solidFill>
                  <a:schemeClr val="tx1"/>
                </a:solidFill>
                <a:latin typeface="Segoe" panose="020B0502040504020203" pitchFamily="34" charset="0"/>
                <a:ea typeface="+mn-ea"/>
                <a:cs typeface="+mn-cs"/>
              </a:defRPr>
            </a:lvl1pPr>
            <a:lvl2pPr marL="742950" indent="-285750" algn="l" defTabSz="914400" rtl="0" eaLnBrk="1" latinLnBrk="0" hangingPunct="1">
              <a:spcBef>
                <a:spcPct val="20000"/>
              </a:spcBef>
              <a:buFontTx/>
              <a:buBlip>
                <a:blip r:embed="rId3"/>
              </a:buBlip>
              <a:defRPr sz="2400" kern="1200">
                <a:solidFill>
                  <a:schemeClr val="tx1"/>
                </a:solidFill>
                <a:latin typeface="Segoe" panose="020B0502040504020203" pitchFamily="34" charset="0"/>
                <a:ea typeface="+mn-ea"/>
                <a:cs typeface="+mn-cs"/>
              </a:defRPr>
            </a:lvl2pPr>
            <a:lvl3pPr marL="1143000" indent="-228600" algn="l" defTabSz="914400" rtl="0" eaLnBrk="1" latinLnBrk="0" hangingPunct="1">
              <a:spcBef>
                <a:spcPct val="20000"/>
              </a:spcBef>
              <a:buFontTx/>
              <a:buBlip>
                <a:blip r:embed="rId3"/>
              </a:buBlip>
              <a:defRPr sz="2000" kern="1200">
                <a:solidFill>
                  <a:schemeClr val="tx1"/>
                </a:solidFill>
                <a:latin typeface="Segoe" panose="020B0502040504020203" pitchFamily="34" charset="0"/>
                <a:ea typeface="+mn-ea"/>
                <a:cs typeface="+mn-cs"/>
              </a:defRPr>
            </a:lvl3pPr>
            <a:lvl4pPr marL="1600200" indent="-228600" algn="l" defTabSz="914400" rtl="0" eaLnBrk="1" latinLnBrk="0" hangingPunct="1">
              <a:spcBef>
                <a:spcPct val="20000"/>
              </a:spcBef>
              <a:buFontTx/>
              <a:buBlip>
                <a:blip r:embed="rId3"/>
              </a:buBlip>
              <a:defRPr sz="1800" kern="1200">
                <a:solidFill>
                  <a:schemeClr val="tx1"/>
                </a:solidFill>
                <a:latin typeface="Segoe" panose="020B0502040504020203" pitchFamily="34" charset="0"/>
                <a:ea typeface="+mn-ea"/>
                <a:cs typeface="+mn-cs"/>
              </a:defRPr>
            </a:lvl4pPr>
            <a:lvl5pPr marL="2057400" indent="-228600" algn="l" defTabSz="914400" rtl="0" eaLnBrk="1" latinLnBrk="0" hangingPunct="1">
              <a:spcBef>
                <a:spcPct val="20000"/>
              </a:spcBef>
              <a:buFontTx/>
              <a:buBlip>
                <a:blip r:embed="rId3"/>
              </a:buBlip>
              <a:defRPr sz="1800" kern="1200">
                <a:solidFill>
                  <a:schemeClr val="tx1"/>
                </a:solidFill>
                <a:latin typeface="Segoe" panose="020B0502040504020203" pitchFamily="34"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Compute Engine</a:t>
            </a:r>
          </a:p>
          <a:p>
            <a:pPr lvl="1"/>
            <a:r>
              <a:rPr lang="en-US" dirty="0" smtClean="0"/>
              <a:t>Container Engine  </a:t>
            </a:r>
          </a:p>
        </p:txBody>
      </p:sp>
      <p:pic>
        <p:nvPicPr>
          <p:cNvPr id="2" name="Picture 1"/>
          <p:cNvPicPr>
            <a:picLocks noChangeAspect="1"/>
          </p:cNvPicPr>
          <p:nvPr/>
        </p:nvPicPr>
        <p:blipFill>
          <a:blip r:embed="rId4"/>
          <a:stretch>
            <a:fillRect/>
          </a:stretch>
        </p:blipFill>
        <p:spPr>
          <a:xfrm>
            <a:off x="4797353" y="178298"/>
            <a:ext cx="2839388" cy="2129541"/>
          </a:xfrm>
          <a:prstGeom prst="rect">
            <a:avLst/>
          </a:prstGeom>
        </p:spPr>
      </p:pic>
      <p:pic>
        <p:nvPicPr>
          <p:cNvPr id="3" name="Picture 2"/>
          <p:cNvPicPr>
            <a:picLocks noChangeAspect="1"/>
          </p:cNvPicPr>
          <p:nvPr/>
        </p:nvPicPr>
        <p:blipFill>
          <a:blip r:embed="rId5"/>
          <a:stretch>
            <a:fillRect/>
          </a:stretch>
        </p:blipFill>
        <p:spPr>
          <a:xfrm>
            <a:off x="4830476" y="2348880"/>
            <a:ext cx="2818608" cy="1516534"/>
          </a:xfrm>
          <a:prstGeom prst="rect">
            <a:avLst/>
          </a:prstGeom>
        </p:spPr>
      </p:pic>
      <p:pic>
        <p:nvPicPr>
          <p:cNvPr id="10" name="Picture 9"/>
          <p:cNvPicPr>
            <a:picLocks noChangeAspect="1"/>
          </p:cNvPicPr>
          <p:nvPr/>
        </p:nvPicPr>
        <p:blipFill>
          <a:blip r:embed="rId6"/>
          <a:stretch>
            <a:fillRect/>
          </a:stretch>
        </p:blipFill>
        <p:spPr>
          <a:xfrm>
            <a:off x="4984907" y="4286686"/>
            <a:ext cx="2683437" cy="1878618"/>
          </a:xfrm>
          <a:prstGeom prst="rect">
            <a:avLst/>
          </a:prstGeom>
        </p:spPr>
      </p:pic>
    </p:spTree>
    <p:extLst>
      <p:ext uri="{BB962C8B-B14F-4D97-AF65-F5344CB8AC3E}">
        <p14:creationId xmlns:p14="http://schemas.microsoft.com/office/powerpoint/2010/main" val="449071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Azure</a:t>
            </a:r>
            <a:endParaRPr lang="he-IL" dirty="0">
              <a:solidFill>
                <a:srgbClr val="4B84C9"/>
              </a:solidFill>
            </a:endParaRPr>
          </a:p>
        </p:txBody>
      </p:sp>
      <p:sp>
        <p:nvSpPr>
          <p:cNvPr id="6" name="Content Placeholder 5"/>
          <p:cNvSpPr>
            <a:spLocks noGrp="1"/>
          </p:cNvSpPr>
          <p:nvPr>
            <p:ph idx="1"/>
          </p:nvPr>
        </p:nvSpPr>
        <p:spPr/>
        <p:txBody>
          <a:bodyPr/>
          <a:lstStyle/>
          <a:p>
            <a:r>
              <a:rPr lang="en-US" dirty="0" smtClean="0"/>
              <a:t>Swarm is a simple way to setup and deploy docker containers on multiple servers using both </a:t>
            </a:r>
            <a:r>
              <a:rPr lang="en-US" dirty="0" err="1" smtClean="0"/>
              <a:t>docker</a:t>
            </a:r>
            <a:r>
              <a:rPr lang="en-US" dirty="0" smtClean="0"/>
              <a:t> and compose</a:t>
            </a:r>
          </a:p>
          <a:p>
            <a:r>
              <a:rPr lang="en-US" dirty="0" smtClean="0"/>
              <a:t>You run your cluster in very much the same way you would run a single container or compose file </a:t>
            </a:r>
          </a:p>
          <a:p>
            <a:r>
              <a:rPr lang="en-US" dirty="0" smtClean="0"/>
              <a:t>Swarm will handle all the discovery and port configuration for you </a:t>
            </a:r>
          </a:p>
          <a:p>
            <a:r>
              <a:rPr lang="en-US" dirty="0" smtClean="0"/>
              <a:t>Select the most available recourses on your cluster to deploy your container</a:t>
            </a:r>
          </a:p>
        </p:txBody>
      </p:sp>
    </p:spTree>
    <p:extLst>
      <p:ext uri="{BB962C8B-B14F-4D97-AF65-F5344CB8AC3E}">
        <p14:creationId xmlns:p14="http://schemas.microsoft.com/office/powerpoint/2010/main" val="86958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4B84C9"/>
                </a:solidFill>
              </a:rPr>
              <a:t>Docker</a:t>
            </a:r>
            <a:br>
              <a:rPr lang="en-US" b="1" dirty="0" smtClean="0">
                <a:solidFill>
                  <a:srgbClr val="4B84C9"/>
                </a:solidFill>
              </a:rPr>
            </a:br>
            <a:r>
              <a:rPr lang="en-US" b="1" dirty="0">
                <a:solidFill>
                  <a:srgbClr val="4B84C9"/>
                </a:solidFill>
              </a:rPr>
              <a:t>	</a:t>
            </a:r>
            <a:r>
              <a:rPr lang="en-US" b="1" dirty="0" smtClean="0"/>
              <a:t>From Dev </a:t>
            </a:r>
            <a:br>
              <a:rPr lang="en-US" b="1" dirty="0" smtClean="0"/>
            </a:br>
            <a:r>
              <a:rPr lang="en-US" b="1" dirty="0" smtClean="0"/>
              <a:t>  To Production</a:t>
            </a:r>
            <a:endParaRPr lang="he-IL" b="1" dirty="0"/>
          </a:p>
        </p:txBody>
      </p:sp>
    </p:spTree>
    <p:extLst>
      <p:ext uri="{BB962C8B-B14F-4D97-AF65-F5344CB8AC3E}">
        <p14:creationId xmlns:p14="http://schemas.microsoft.com/office/powerpoint/2010/main" val="789829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Dev</a:t>
            </a:r>
            <a:endParaRPr lang="he-IL" dirty="0">
              <a:solidFill>
                <a:srgbClr val="4B84C9"/>
              </a:solidFill>
            </a:endParaRPr>
          </a:p>
        </p:txBody>
      </p:sp>
      <p:sp>
        <p:nvSpPr>
          <p:cNvPr id="6" name="Content Placeholder 5"/>
          <p:cNvSpPr>
            <a:spLocks noGrp="1"/>
          </p:cNvSpPr>
          <p:nvPr>
            <p:ph idx="1"/>
          </p:nvPr>
        </p:nvSpPr>
        <p:spPr/>
        <p:txBody>
          <a:bodyPr>
            <a:normAutofit/>
          </a:bodyPr>
          <a:lstStyle/>
          <a:p>
            <a:r>
              <a:rPr lang="en-US" dirty="0" smtClean="0"/>
              <a:t>The developer knows best what his server needs. </a:t>
            </a:r>
          </a:p>
          <a:p>
            <a:r>
              <a:rPr lang="en-US" dirty="0" smtClean="0"/>
              <a:t>When he writes the application directly on  containers the containers can be cloned to any environment with 0 </a:t>
            </a:r>
            <a:r>
              <a:rPr lang="en-US" dirty="0"/>
              <a:t>effort </a:t>
            </a:r>
            <a:br>
              <a:rPr lang="en-US" dirty="0"/>
            </a:br>
            <a:r>
              <a:rPr lang="en-US" dirty="0"/>
              <a:t>No more </a:t>
            </a:r>
            <a:r>
              <a:rPr lang="en-US" dirty="0" smtClean="0"/>
              <a:t>“But It </a:t>
            </a:r>
            <a:r>
              <a:rPr lang="en-US" dirty="0"/>
              <a:t>works my laptop</a:t>
            </a:r>
            <a:r>
              <a:rPr lang="en-US" dirty="0" smtClean="0"/>
              <a:t>” in a middle of a major deployment  </a:t>
            </a:r>
          </a:p>
        </p:txBody>
      </p:sp>
    </p:spTree>
    <p:extLst>
      <p:ext uri="{BB962C8B-B14F-4D97-AF65-F5344CB8AC3E}">
        <p14:creationId xmlns:p14="http://schemas.microsoft.com/office/powerpoint/2010/main" val="1650454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Test</a:t>
            </a:r>
            <a:endParaRPr lang="he-IL" dirty="0">
              <a:solidFill>
                <a:srgbClr val="4B84C9"/>
              </a:solidFill>
            </a:endParaRPr>
          </a:p>
        </p:txBody>
      </p:sp>
      <p:sp>
        <p:nvSpPr>
          <p:cNvPr id="6" name="Content Placeholder 5"/>
          <p:cNvSpPr>
            <a:spLocks noGrp="1"/>
          </p:cNvSpPr>
          <p:nvPr>
            <p:ph idx="1"/>
          </p:nvPr>
        </p:nvSpPr>
        <p:spPr/>
        <p:txBody>
          <a:bodyPr>
            <a:normAutofit/>
          </a:bodyPr>
          <a:lstStyle/>
          <a:p>
            <a:r>
              <a:rPr lang="en-US" dirty="0" smtClean="0"/>
              <a:t>Use </a:t>
            </a:r>
            <a:r>
              <a:rPr lang="en-US" dirty="0" err="1" smtClean="0"/>
              <a:t>docker</a:t>
            </a:r>
            <a:r>
              <a:rPr lang="en-US" dirty="0" smtClean="0"/>
              <a:t> to spin a a full testing environment on any machine server  or cloud in just a few clicks</a:t>
            </a:r>
          </a:p>
          <a:p>
            <a:r>
              <a:rPr lang="en-US" dirty="0" smtClean="0"/>
              <a:t>Minimize the testing effort for different environments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803544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Production</a:t>
            </a:r>
            <a:endParaRPr lang="he-IL" dirty="0">
              <a:solidFill>
                <a:srgbClr val="4B84C9"/>
              </a:solidFill>
            </a:endParaRPr>
          </a:p>
        </p:txBody>
      </p:sp>
      <p:sp>
        <p:nvSpPr>
          <p:cNvPr id="6" name="Content Placeholder 5"/>
          <p:cNvSpPr>
            <a:spLocks noGrp="1"/>
          </p:cNvSpPr>
          <p:nvPr>
            <p:ph idx="1"/>
          </p:nvPr>
        </p:nvSpPr>
        <p:spPr/>
        <p:txBody>
          <a:bodyPr>
            <a:normAutofit/>
          </a:bodyPr>
          <a:lstStyle/>
          <a:p>
            <a:r>
              <a:rPr lang="en-US" dirty="0" smtClean="0"/>
              <a:t>Manage your production in the most flexible way </a:t>
            </a:r>
          </a:p>
          <a:p>
            <a:r>
              <a:rPr lang="en-US" dirty="0" smtClean="0"/>
              <a:t>Scale in milliseconds</a:t>
            </a:r>
          </a:p>
          <a:p>
            <a:r>
              <a:rPr lang="en-US" dirty="0" smtClean="0"/>
              <a:t>Never be tied to a specific provider </a:t>
            </a:r>
          </a:p>
          <a:p>
            <a:r>
              <a:rPr lang="en-US" dirty="0" smtClean="0"/>
              <a:t>Work in sync on multiple </a:t>
            </a:r>
            <a:r>
              <a:rPr lang="en-US" dirty="0"/>
              <a:t>c</a:t>
            </a:r>
            <a:r>
              <a:rPr lang="en-US" dirty="0" smtClean="0"/>
              <a:t>louds </a:t>
            </a:r>
          </a:p>
          <a:p>
            <a:pPr marL="0" indent="0">
              <a:buNone/>
            </a:pPr>
            <a:endParaRPr lang="en-US" dirty="0" smtClean="0"/>
          </a:p>
          <a:p>
            <a:endParaRPr lang="en-US" dirty="0" smtClean="0"/>
          </a:p>
          <a:p>
            <a:endParaRPr lang="en-US" dirty="0" smtClean="0"/>
          </a:p>
        </p:txBody>
      </p:sp>
    </p:spTree>
    <p:extLst>
      <p:ext uri="{BB962C8B-B14F-4D97-AF65-F5344CB8AC3E}">
        <p14:creationId xmlns:p14="http://schemas.microsoft.com/office/powerpoint/2010/main" val="614284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cdn.rawgit.com/ahmetalpbalkan/docker-chocolatey/d9d3bd5a750d03fc8933e1bee4c3755f361e2797/doc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692696"/>
            <a:ext cx="4366872" cy="38959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10844" y="4127028"/>
            <a:ext cx="3936655" cy="461665"/>
          </a:xfrm>
          <a:prstGeom prst="rect">
            <a:avLst/>
          </a:prstGeom>
          <a:noFill/>
        </p:spPr>
        <p:txBody>
          <a:bodyPr wrap="none" rtlCol="0">
            <a:spAutoFit/>
          </a:bodyPr>
          <a:lstStyle/>
          <a:p>
            <a:r>
              <a:rPr lang="en-US" sz="2400" dirty="0" smtClean="0">
                <a:solidFill>
                  <a:schemeClr val="tx2">
                    <a:lumMod val="75000"/>
                  </a:schemeClr>
                </a:solidFill>
                <a:latin typeface="Gujarati MT" charset="0"/>
                <a:ea typeface="Gujarati MT" charset="0"/>
                <a:cs typeface="Gujarati MT" charset="0"/>
              </a:rPr>
              <a:t>Skateboarding is </a:t>
            </a:r>
            <a:r>
              <a:rPr lang="en-US" sz="2400" dirty="0" smtClean="0">
                <a:solidFill>
                  <a:srgbClr val="FF0000"/>
                </a:solidFill>
                <a:latin typeface="Gujarati MT" charset="0"/>
                <a:ea typeface="Gujarati MT" charset="0"/>
                <a:cs typeface="Gujarati MT" charset="0"/>
              </a:rPr>
              <a:t>not</a:t>
            </a:r>
            <a:r>
              <a:rPr lang="en-US" sz="2400" dirty="0" smtClean="0">
                <a:solidFill>
                  <a:schemeClr val="tx2">
                    <a:lumMod val="75000"/>
                  </a:schemeClr>
                </a:solidFill>
                <a:latin typeface="Gujarati MT" charset="0"/>
                <a:ea typeface="Gujarati MT" charset="0"/>
                <a:cs typeface="Gujarati MT" charset="0"/>
              </a:rPr>
              <a:t> a crime</a:t>
            </a:r>
            <a:endParaRPr lang="en-US" sz="2400" dirty="0">
              <a:solidFill>
                <a:schemeClr val="tx2">
                  <a:lumMod val="75000"/>
                </a:schemeClr>
              </a:solidFill>
              <a:latin typeface="Gujarati MT" charset="0"/>
              <a:ea typeface="Gujarati MT" charset="0"/>
              <a:cs typeface="Gujarati MT" charset="0"/>
            </a:endParaRPr>
          </a:p>
        </p:txBody>
      </p:sp>
    </p:spTree>
    <p:extLst>
      <p:ext uri="{BB962C8B-B14F-4D97-AF65-F5344CB8AC3E}">
        <p14:creationId xmlns:p14="http://schemas.microsoft.com/office/powerpoint/2010/main" val="3549928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11560" y="353769"/>
            <a:ext cx="7992888" cy="1015489"/>
          </a:xfrm>
        </p:spPr>
        <p:txBody>
          <a:bodyPr/>
          <a:lstStyle/>
          <a:p>
            <a:endParaRPr lang="he-IL" dirty="0"/>
          </a:p>
        </p:txBody>
      </p:sp>
      <p:sp>
        <p:nvSpPr>
          <p:cNvPr id="2" name="Text Placeholder 1"/>
          <p:cNvSpPr>
            <a:spLocks noGrp="1"/>
          </p:cNvSpPr>
          <p:nvPr>
            <p:ph idx="1"/>
          </p:nvPr>
        </p:nvSpPr>
        <p:spPr>
          <a:xfrm>
            <a:off x="6418770" y="1844824"/>
            <a:ext cx="2326217" cy="541023"/>
          </a:xfrm>
        </p:spPr>
        <p:txBody>
          <a:bodyPr anchor="ctr">
            <a:normAutofit/>
          </a:bodyPr>
          <a:lstStyle/>
          <a:p>
            <a:pPr marL="0" indent="0" algn="ctr">
              <a:buNone/>
            </a:pPr>
            <a:r>
              <a:rPr lang="en-US" sz="1800" dirty="0" smtClean="0"/>
              <a:t>Solomon </a:t>
            </a:r>
            <a:r>
              <a:rPr lang="en-US" sz="1800" dirty="0" err="1" smtClean="0"/>
              <a:t>Hykes</a:t>
            </a:r>
            <a:endParaRPr lang="he-IL" sz="1800" dirty="0"/>
          </a:p>
        </p:txBody>
      </p:sp>
      <p:pic>
        <p:nvPicPr>
          <p:cNvPr id="7" name="Picture 2" descr="http://blog.foundersnetwork.com/wp-content/uploads/2013/02/Solomon_Hykes-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591" y="297764"/>
            <a:ext cx="2400373" cy="1640749"/>
          </a:xfrm>
          <a:prstGeom prst="rect">
            <a:avLst/>
          </a:prstGeom>
          <a:noFill/>
          <a:effectLst>
            <a:outerShdw blurRad="50800" dist="50800" dir="3000000" sx="1000" sy="1000" algn="ctr" rotWithShape="0">
              <a:srgbClr val="0070C0">
                <a:alpha val="57000"/>
              </a:srgbClr>
            </a:outerShdw>
            <a:softEdge rad="63500"/>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88" y="337398"/>
            <a:ext cx="5994084" cy="1581007"/>
          </a:xfrm>
          <a:prstGeom prst="rect">
            <a:avLst/>
          </a:prstGeom>
        </p:spPr>
      </p:pic>
      <p:sp>
        <p:nvSpPr>
          <p:cNvPr id="10" name="TextBox 9"/>
          <p:cNvSpPr txBox="1"/>
          <p:nvPr/>
        </p:nvSpPr>
        <p:spPr>
          <a:xfrm>
            <a:off x="683568" y="3068960"/>
            <a:ext cx="184731" cy="523220"/>
          </a:xfrm>
          <a:prstGeom prst="rect">
            <a:avLst/>
          </a:prstGeom>
          <a:noFill/>
        </p:spPr>
        <p:txBody>
          <a:bodyPr wrap="none" rtlCol="1">
            <a:spAutoFit/>
          </a:bodyPr>
          <a:lstStyle/>
          <a:p>
            <a:endParaRPr lang="he-IL" sz="2800" dirty="0">
              <a:ln w="0"/>
              <a:effectLst>
                <a:outerShdw blurRad="38100" dist="19050" dir="2700000" algn="tl" rotWithShape="0">
                  <a:schemeClr val="dk1">
                    <a:alpha val="40000"/>
                  </a:schemeClr>
                </a:outerShdw>
              </a:effectLst>
              <a:latin typeface="Segoe" panose="020B0502040504020203"/>
            </a:endParaRPr>
          </a:p>
        </p:txBody>
      </p:sp>
      <p:sp>
        <p:nvSpPr>
          <p:cNvPr id="11" name="Content Placeholder 3"/>
          <p:cNvSpPr txBox="1">
            <a:spLocks/>
          </p:cNvSpPr>
          <p:nvPr/>
        </p:nvSpPr>
        <p:spPr>
          <a:xfrm>
            <a:off x="611560" y="2526082"/>
            <a:ext cx="7961595" cy="3788337"/>
          </a:xfrm>
          <a:prstGeom prst="rect">
            <a:avLst/>
          </a:prstGeom>
        </p:spPr>
        <p:txBody>
          <a:bodyPr lIns="0">
            <a:normAutofit/>
          </a:bodyPr>
          <a:lstStyle>
            <a:lvl1pPr marL="342900" indent="-342900" algn="l" defTabSz="914400" rtl="0" eaLnBrk="1" latinLnBrk="0" hangingPunct="1">
              <a:spcBef>
                <a:spcPct val="20000"/>
              </a:spcBef>
              <a:buFontTx/>
              <a:buBlip>
                <a:blip r:embed="rId5"/>
              </a:buBlip>
              <a:defRPr sz="2800" kern="1200">
                <a:solidFill>
                  <a:schemeClr val="tx1"/>
                </a:solidFill>
                <a:latin typeface="Segoe" panose="020B0502040504020203" pitchFamily="34" charset="0"/>
                <a:ea typeface="+mn-ea"/>
                <a:cs typeface="+mn-cs"/>
              </a:defRPr>
            </a:lvl1pPr>
            <a:lvl2pPr marL="742950" indent="-285750" algn="l" defTabSz="914400" rtl="0" eaLnBrk="1" latinLnBrk="0" hangingPunct="1">
              <a:spcBef>
                <a:spcPct val="20000"/>
              </a:spcBef>
              <a:buFontTx/>
              <a:buBlip>
                <a:blip r:embed="rId5"/>
              </a:buBlip>
              <a:defRPr sz="2400" kern="1200">
                <a:solidFill>
                  <a:schemeClr val="tx1"/>
                </a:solidFill>
                <a:latin typeface="Segoe" panose="020B0502040504020203" pitchFamily="34" charset="0"/>
                <a:ea typeface="+mn-ea"/>
                <a:cs typeface="+mn-cs"/>
              </a:defRPr>
            </a:lvl2pPr>
            <a:lvl3pPr marL="1143000" indent="-228600" algn="l" defTabSz="914400" rtl="0" eaLnBrk="1" latinLnBrk="0" hangingPunct="1">
              <a:spcBef>
                <a:spcPct val="20000"/>
              </a:spcBef>
              <a:buFontTx/>
              <a:buBlip>
                <a:blip r:embed="rId5"/>
              </a:buBlip>
              <a:defRPr sz="2000" kern="1200">
                <a:solidFill>
                  <a:schemeClr val="tx1"/>
                </a:solidFill>
                <a:latin typeface="Segoe" panose="020B0502040504020203" pitchFamily="34" charset="0"/>
                <a:ea typeface="+mn-ea"/>
                <a:cs typeface="+mn-cs"/>
              </a:defRPr>
            </a:lvl3pPr>
            <a:lvl4pPr marL="1600200" indent="-228600" algn="l" defTabSz="914400" rtl="0" eaLnBrk="1" latinLnBrk="0" hangingPunct="1">
              <a:spcBef>
                <a:spcPct val="20000"/>
              </a:spcBef>
              <a:buFontTx/>
              <a:buBlip>
                <a:blip r:embed="rId5"/>
              </a:buBlip>
              <a:defRPr sz="1800" kern="1200">
                <a:solidFill>
                  <a:schemeClr val="tx1"/>
                </a:solidFill>
                <a:latin typeface="Segoe" panose="020B0502040504020203" pitchFamily="34" charset="0"/>
                <a:ea typeface="+mn-ea"/>
                <a:cs typeface="+mn-cs"/>
              </a:defRPr>
            </a:lvl4pPr>
            <a:lvl5pPr marL="2057400" indent="-228600" algn="l" defTabSz="914400" rtl="0" eaLnBrk="1" latinLnBrk="0" hangingPunct="1">
              <a:spcBef>
                <a:spcPct val="20000"/>
              </a:spcBef>
              <a:buFontTx/>
              <a:buBlip>
                <a:blip r:embed="rId5"/>
              </a:buBlip>
              <a:defRPr sz="1800" kern="1200">
                <a:solidFill>
                  <a:schemeClr val="tx1"/>
                </a:solidFill>
                <a:latin typeface="Segoe" panose="020B0502040504020203" pitchFamily="34"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ln w="0"/>
                <a:effectLst>
                  <a:outerShdw blurRad="38100" dist="19050" dir="2700000" algn="tl" rotWithShape="0">
                    <a:schemeClr val="dk1">
                      <a:alpha val="40000"/>
                    </a:schemeClr>
                  </a:outerShdw>
                </a:effectLst>
                <a:latin typeface="Segoe" panose="020B0502040504020203"/>
              </a:rPr>
              <a:t>2008 - a </a:t>
            </a:r>
            <a:r>
              <a:rPr lang="en-US" sz="2400" dirty="0" err="1" smtClean="0">
                <a:ln w="0"/>
                <a:effectLst>
                  <a:outerShdw blurRad="38100" dist="19050" dir="2700000" algn="tl" rotWithShape="0">
                    <a:schemeClr val="dk1">
                      <a:alpha val="40000"/>
                    </a:schemeClr>
                  </a:outerShdw>
                </a:effectLst>
                <a:latin typeface="Segoe" panose="020B0502040504020203"/>
              </a:rPr>
              <a:t>Paas</a:t>
            </a:r>
            <a:r>
              <a:rPr lang="en-US" sz="2400" dirty="0" smtClean="0">
                <a:ln w="0"/>
                <a:effectLst>
                  <a:outerShdw blurRad="38100" dist="19050" dir="2700000" algn="tl" rotWithShape="0">
                    <a:schemeClr val="dk1">
                      <a:alpha val="40000"/>
                    </a:schemeClr>
                  </a:outerShdw>
                </a:effectLst>
                <a:latin typeface="Segoe" panose="020B0502040504020203"/>
              </a:rPr>
              <a:t> (Platform as a service) company </a:t>
            </a:r>
          </a:p>
          <a:p>
            <a:r>
              <a:rPr lang="en-US" sz="2400" dirty="0" smtClean="0">
                <a:ln w="0"/>
                <a:effectLst>
                  <a:outerShdw blurRad="38100" dist="19050" dir="2700000" algn="tl" rotWithShape="0">
                    <a:schemeClr val="dk1">
                      <a:alpha val="40000"/>
                    </a:schemeClr>
                  </a:outerShdw>
                </a:effectLst>
                <a:latin typeface="Segoe" panose="020B0502040504020203"/>
              </a:rPr>
              <a:t>Manages Infrastructure for companies and startups  </a:t>
            </a:r>
            <a:br>
              <a:rPr lang="en-US" sz="2400" dirty="0" smtClean="0">
                <a:ln w="0"/>
                <a:effectLst>
                  <a:outerShdw blurRad="38100" dist="19050" dir="2700000" algn="tl" rotWithShape="0">
                    <a:schemeClr val="dk1">
                      <a:alpha val="40000"/>
                    </a:schemeClr>
                  </a:outerShdw>
                </a:effectLst>
                <a:latin typeface="Segoe" panose="020B0502040504020203"/>
              </a:rPr>
            </a:br>
            <a:r>
              <a:rPr lang="en-US" sz="2400" dirty="0" smtClean="0">
                <a:ln w="0"/>
                <a:effectLst>
                  <a:outerShdw blurRad="38100" dist="19050" dir="2700000" algn="tl" rotWithShape="0">
                    <a:schemeClr val="dk1">
                      <a:alpha val="40000"/>
                    </a:schemeClr>
                  </a:outerShdw>
                </a:effectLst>
                <a:latin typeface="Segoe" panose="020B0502040504020203"/>
              </a:rPr>
              <a:t>2012 - </a:t>
            </a:r>
            <a:r>
              <a:rPr lang="en-US" sz="2400" dirty="0" err="1" smtClean="0">
                <a:ln w="0"/>
                <a:effectLst>
                  <a:outerShdw blurRad="38100" dist="19050" dir="2700000" algn="tl" rotWithShape="0">
                    <a:schemeClr val="dk1">
                      <a:alpha val="40000"/>
                    </a:schemeClr>
                  </a:outerShdw>
                </a:effectLst>
                <a:latin typeface="Segoe" panose="020B0502040504020203"/>
              </a:rPr>
              <a:t>dotCloud</a:t>
            </a:r>
            <a:r>
              <a:rPr lang="en-US" sz="2400" dirty="0" smtClean="0">
                <a:ln w="0"/>
                <a:effectLst>
                  <a:outerShdw blurRad="38100" dist="19050" dir="2700000" algn="tl" rotWithShape="0">
                    <a:schemeClr val="dk1">
                      <a:alpha val="40000"/>
                    </a:schemeClr>
                  </a:outerShdw>
                </a:effectLst>
                <a:latin typeface="Segoe" panose="020B0502040504020203"/>
              </a:rPr>
              <a:t> opened source the core technology of the company as a side project named </a:t>
            </a:r>
            <a:r>
              <a:rPr lang="en-US" sz="2400" dirty="0" err="1" smtClean="0">
                <a:ln w="0"/>
                <a:effectLst>
                  <a:outerShdw blurRad="38100" dist="19050" dir="2700000" algn="tl" rotWithShape="0">
                    <a:schemeClr val="dk1">
                      <a:alpha val="40000"/>
                    </a:schemeClr>
                  </a:outerShdw>
                </a:effectLst>
                <a:latin typeface="Segoe" panose="020B0502040504020203"/>
              </a:rPr>
              <a:t>Docker</a:t>
            </a:r>
            <a:endParaRPr lang="en-US" sz="2400" dirty="0" smtClean="0">
              <a:ln w="0"/>
              <a:effectLst>
                <a:outerShdw blurRad="38100" dist="19050" dir="2700000" algn="tl" rotWithShape="0">
                  <a:schemeClr val="dk1">
                    <a:alpha val="40000"/>
                  </a:schemeClr>
                </a:outerShdw>
              </a:effectLst>
              <a:latin typeface="Segoe" panose="020B0502040504020203"/>
            </a:endParaRPr>
          </a:p>
          <a:p>
            <a:r>
              <a:rPr lang="en-US" sz="2400" dirty="0" smtClean="0">
                <a:ln w="0"/>
                <a:effectLst>
                  <a:outerShdw blurRad="38100" dist="19050" dir="2700000" algn="tl" rotWithShape="0">
                    <a:schemeClr val="dk1">
                      <a:alpha val="40000"/>
                    </a:schemeClr>
                  </a:outerShdw>
                </a:effectLst>
                <a:latin typeface="Segoe" panose="020B0502040504020203"/>
              </a:rPr>
              <a:t>A few month and this </a:t>
            </a:r>
            <a:r>
              <a:rPr lang="en-US" sz="2400" dirty="0">
                <a:ln w="0"/>
                <a:effectLst>
                  <a:outerShdw blurRad="38100" dist="19050" dir="2700000" algn="tl" rotWithShape="0">
                    <a:schemeClr val="dk1">
                      <a:alpha val="40000"/>
                    </a:schemeClr>
                  </a:outerShdw>
                </a:effectLst>
                <a:latin typeface="Segoe" panose="020B0502040504020203"/>
              </a:rPr>
              <a:t>little side project became huge</a:t>
            </a:r>
          </a:p>
          <a:p>
            <a:pPr lvl="1"/>
            <a:r>
              <a:rPr lang="en-US" sz="2000" dirty="0" smtClean="0">
                <a:ln w="0"/>
                <a:effectLst>
                  <a:outerShdw blurRad="38100" dist="19050" dir="2700000" algn="tl" rotWithShape="0">
                    <a:schemeClr val="dk1">
                      <a:alpha val="40000"/>
                    </a:schemeClr>
                  </a:outerShdw>
                </a:effectLst>
                <a:latin typeface="Segoe" panose="020B0502040504020203"/>
              </a:rPr>
              <a:t>200 contributors </a:t>
            </a:r>
            <a:endParaRPr lang="en-US" sz="2000" dirty="0">
              <a:ln w="0"/>
              <a:effectLst>
                <a:outerShdw blurRad="38100" dist="19050" dir="2700000" algn="tl" rotWithShape="0">
                  <a:schemeClr val="dk1">
                    <a:alpha val="40000"/>
                  </a:schemeClr>
                </a:outerShdw>
              </a:effectLst>
              <a:latin typeface="Segoe" panose="020B0502040504020203"/>
            </a:endParaRPr>
          </a:p>
          <a:p>
            <a:pPr lvl="1"/>
            <a:r>
              <a:rPr lang="en-US" sz="2000" dirty="0" smtClean="0">
                <a:ln w="0"/>
                <a:effectLst>
                  <a:outerShdw blurRad="38100" dist="19050" dir="2700000" algn="tl" rotWithShape="0">
                    <a:schemeClr val="dk1">
                      <a:alpha val="40000"/>
                    </a:schemeClr>
                  </a:outerShdw>
                </a:effectLst>
                <a:latin typeface="Segoe" panose="020B0502040504020203"/>
              </a:rPr>
              <a:t>5000 </a:t>
            </a:r>
            <a:r>
              <a:rPr lang="en-US" sz="2000" dirty="0" err="1">
                <a:ln w="0"/>
                <a:effectLst>
                  <a:outerShdw blurRad="38100" dist="19050" dir="2700000" algn="tl" rotWithShape="0">
                    <a:schemeClr val="dk1">
                      <a:alpha val="40000"/>
                    </a:schemeClr>
                  </a:outerShdw>
                </a:effectLst>
                <a:latin typeface="Segoe" panose="020B0502040504020203"/>
              </a:rPr>
              <a:t>GitHub</a:t>
            </a:r>
            <a:r>
              <a:rPr lang="en-US" sz="2000" dirty="0">
                <a:ln w="0"/>
                <a:effectLst>
                  <a:outerShdw blurRad="38100" dist="19050" dir="2700000" algn="tl" rotWithShape="0">
                    <a:schemeClr val="dk1">
                      <a:alpha val="40000"/>
                    </a:schemeClr>
                  </a:outerShdw>
                </a:effectLst>
                <a:latin typeface="Segoe" panose="020B0502040504020203"/>
              </a:rPr>
              <a:t> stars  </a:t>
            </a:r>
          </a:p>
          <a:p>
            <a:pPr lvl="1"/>
            <a:r>
              <a:rPr lang="en-US" sz="2000" dirty="0">
                <a:ln w="0"/>
                <a:effectLst>
                  <a:outerShdw blurRad="38100" dist="19050" dir="2700000" algn="tl" rotWithShape="0">
                    <a:schemeClr val="dk1">
                      <a:alpha val="40000"/>
                    </a:schemeClr>
                  </a:outerShdw>
                </a:effectLst>
                <a:latin typeface="Segoe" panose="020B0502040504020203"/>
              </a:rPr>
              <a:t>1000+ tickets </a:t>
            </a:r>
          </a:p>
          <a:p>
            <a:pPr lvl="1"/>
            <a:r>
              <a:rPr lang="en-US" sz="2000" dirty="0">
                <a:ln w="0"/>
                <a:effectLst>
                  <a:outerShdw blurRad="38100" dist="19050" dir="2700000" algn="tl" rotWithShape="0">
                    <a:schemeClr val="dk1">
                      <a:alpha val="40000"/>
                    </a:schemeClr>
                  </a:outerShdw>
                </a:effectLst>
                <a:latin typeface="Segoe" panose="020B0502040504020203"/>
              </a:rPr>
              <a:t>250 pull request </a:t>
            </a:r>
            <a:endParaRPr lang="he-IL" sz="2000" dirty="0">
              <a:ln w="0"/>
              <a:effectLst>
                <a:outerShdw blurRad="38100" dist="19050" dir="2700000" algn="tl" rotWithShape="0">
                  <a:schemeClr val="dk1">
                    <a:alpha val="40000"/>
                  </a:schemeClr>
                </a:outerShdw>
              </a:effectLst>
              <a:latin typeface="Segoe" panose="020B0502040504020203"/>
            </a:endParaRPr>
          </a:p>
          <a:p>
            <a:endParaRPr lang="he-IL" sz="2400" dirty="0" smtClean="0">
              <a:ln w="0"/>
              <a:effectLst>
                <a:outerShdw blurRad="38100" dist="19050" dir="2700000" algn="tl" rotWithShape="0">
                  <a:schemeClr val="dk1">
                    <a:alpha val="40000"/>
                  </a:schemeClr>
                </a:outerShdw>
              </a:effectLst>
              <a:latin typeface="Segoe" panose="020B0502040504020203"/>
            </a:endParaRPr>
          </a:p>
          <a:p>
            <a:endParaRPr lang="en-US" dirty="0">
              <a:latin typeface="Segoe" panose="020B0502040504020203"/>
            </a:endParaRPr>
          </a:p>
        </p:txBody>
      </p:sp>
    </p:spTree>
    <p:extLst>
      <p:ext uri="{BB962C8B-B14F-4D97-AF65-F5344CB8AC3E}">
        <p14:creationId xmlns:p14="http://schemas.microsoft.com/office/powerpoint/2010/main" val="1292319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418770" y="1844824"/>
            <a:ext cx="2326217" cy="541023"/>
          </a:xfrm>
        </p:spPr>
        <p:txBody>
          <a:bodyPr anchor="ctr">
            <a:normAutofit/>
          </a:bodyPr>
          <a:lstStyle/>
          <a:p>
            <a:pPr marL="0" indent="0" algn="ctr">
              <a:buNone/>
            </a:pPr>
            <a:r>
              <a:rPr lang="en-US" sz="1800" dirty="0" smtClean="0"/>
              <a:t>Solomon </a:t>
            </a:r>
            <a:r>
              <a:rPr lang="en-US" sz="1800" dirty="0" err="1" smtClean="0"/>
              <a:t>Hykes</a:t>
            </a:r>
            <a:endParaRPr lang="he-IL" sz="1800" dirty="0"/>
          </a:p>
        </p:txBody>
      </p:sp>
      <p:pic>
        <p:nvPicPr>
          <p:cNvPr id="7" name="Picture 2" descr="http://blog.foundersnetwork.com/wp-content/uploads/2013/02/Solomon_Hykes-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591" y="297764"/>
            <a:ext cx="2400373" cy="1640749"/>
          </a:xfrm>
          <a:prstGeom prst="rect">
            <a:avLst/>
          </a:prstGeom>
          <a:noFill/>
          <a:effectLst>
            <a:outerShdw blurRad="50800" dist="50800" dir="3000000" sx="1000" sy="1000" algn="ctr" rotWithShape="0">
              <a:srgbClr val="0070C0">
                <a:alpha val="57000"/>
              </a:srgbClr>
            </a:outerShdw>
            <a:softEdge rad="63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83568" y="3068960"/>
            <a:ext cx="184731" cy="523220"/>
          </a:xfrm>
          <a:prstGeom prst="rect">
            <a:avLst/>
          </a:prstGeom>
          <a:noFill/>
        </p:spPr>
        <p:txBody>
          <a:bodyPr wrap="none" rtlCol="1">
            <a:spAutoFit/>
          </a:bodyPr>
          <a:lstStyle/>
          <a:p>
            <a:endParaRPr lang="he-IL" sz="2800" dirty="0">
              <a:ln w="0"/>
              <a:effectLst>
                <a:outerShdw blurRad="38100" dist="19050" dir="2700000" algn="tl" rotWithShape="0">
                  <a:schemeClr val="dk1">
                    <a:alpha val="40000"/>
                  </a:schemeClr>
                </a:outerShdw>
              </a:effectLst>
              <a:latin typeface="Segoe" panose="020B0502040504020203"/>
            </a:endParaRPr>
          </a:p>
        </p:txBody>
      </p:sp>
      <p:sp>
        <p:nvSpPr>
          <p:cNvPr id="11" name="Content Placeholder 3"/>
          <p:cNvSpPr txBox="1">
            <a:spLocks/>
          </p:cNvSpPr>
          <p:nvPr/>
        </p:nvSpPr>
        <p:spPr>
          <a:xfrm>
            <a:off x="1475656" y="4609023"/>
            <a:ext cx="5904656" cy="830910"/>
          </a:xfrm>
          <a:prstGeom prst="rect">
            <a:avLst/>
          </a:prstGeom>
        </p:spPr>
        <p:txBody>
          <a:bodyPr lIns="0">
            <a:noAutofit/>
          </a:bodyPr>
          <a:lstStyle>
            <a:lvl1pPr marL="342900" indent="-342900" algn="l" defTabSz="914400" rtl="0" eaLnBrk="1" latinLnBrk="0" hangingPunct="1">
              <a:spcBef>
                <a:spcPct val="20000"/>
              </a:spcBef>
              <a:buFontTx/>
              <a:buBlip>
                <a:blip r:embed="rId4"/>
              </a:buBlip>
              <a:defRPr sz="2800" kern="1200">
                <a:solidFill>
                  <a:schemeClr val="tx1"/>
                </a:solidFill>
                <a:latin typeface="Segoe" panose="020B0502040504020203" pitchFamily="34" charset="0"/>
                <a:ea typeface="+mn-ea"/>
                <a:cs typeface="+mn-cs"/>
              </a:defRPr>
            </a:lvl1pPr>
            <a:lvl2pPr marL="742950" indent="-285750" algn="l" defTabSz="914400" rtl="0" eaLnBrk="1" latinLnBrk="0" hangingPunct="1">
              <a:spcBef>
                <a:spcPct val="20000"/>
              </a:spcBef>
              <a:buFontTx/>
              <a:buBlip>
                <a:blip r:embed="rId4"/>
              </a:buBlip>
              <a:defRPr sz="2400" kern="1200">
                <a:solidFill>
                  <a:schemeClr val="tx1"/>
                </a:solidFill>
                <a:latin typeface="Segoe" panose="020B0502040504020203" pitchFamily="34" charset="0"/>
                <a:ea typeface="+mn-ea"/>
                <a:cs typeface="+mn-cs"/>
              </a:defRPr>
            </a:lvl2pPr>
            <a:lvl3pPr marL="1143000" indent="-228600" algn="l" defTabSz="914400" rtl="0" eaLnBrk="1" latinLnBrk="0" hangingPunct="1">
              <a:spcBef>
                <a:spcPct val="20000"/>
              </a:spcBef>
              <a:buFontTx/>
              <a:buBlip>
                <a:blip r:embed="rId4"/>
              </a:buBlip>
              <a:defRPr sz="2000" kern="1200">
                <a:solidFill>
                  <a:schemeClr val="tx1"/>
                </a:solidFill>
                <a:latin typeface="Segoe" panose="020B0502040504020203" pitchFamily="34" charset="0"/>
                <a:ea typeface="+mn-ea"/>
                <a:cs typeface="+mn-cs"/>
              </a:defRPr>
            </a:lvl3pPr>
            <a:lvl4pPr marL="1600200" indent="-228600" algn="l" defTabSz="914400" rtl="0" eaLnBrk="1" latinLnBrk="0" hangingPunct="1">
              <a:spcBef>
                <a:spcPct val="20000"/>
              </a:spcBef>
              <a:buFontTx/>
              <a:buBlip>
                <a:blip r:embed="rId4"/>
              </a:buBlip>
              <a:defRPr sz="1800" kern="1200">
                <a:solidFill>
                  <a:schemeClr val="tx1"/>
                </a:solidFill>
                <a:latin typeface="Segoe" panose="020B0502040504020203" pitchFamily="34" charset="0"/>
                <a:ea typeface="+mn-ea"/>
                <a:cs typeface="+mn-cs"/>
              </a:defRPr>
            </a:lvl4pPr>
            <a:lvl5pPr marL="2057400" indent="-228600" algn="l" defTabSz="914400" rtl="0" eaLnBrk="1" latinLnBrk="0" hangingPunct="1">
              <a:spcBef>
                <a:spcPct val="20000"/>
              </a:spcBef>
              <a:buFontTx/>
              <a:buBlip>
                <a:blip r:embed="rId4"/>
              </a:buBlip>
              <a:defRPr sz="1800" kern="1200">
                <a:solidFill>
                  <a:schemeClr val="tx1"/>
                </a:solidFill>
                <a:latin typeface="Segoe" panose="020B0502040504020203" pitchFamily="34"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dirty="0" smtClean="0">
                <a:ln w="0"/>
                <a:solidFill>
                  <a:schemeClr val="tx1">
                    <a:lumMod val="65000"/>
                    <a:lumOff val="35000"/>
                  </a:schemeClr>
                </a:solidFill>
                <a:effectLst>
                  <a:outerShdw blurRad="38100" dist="19050" dir="2700000" algn="tl" rotWithShape="0">
                    <a:schemeClr val="dk1">
                      <a:alpha val="40000"/>
                    </a:schemeClr>
                  </a:outerShdw>
                </a:effectLst>
                <a:latin typeface="Segoe UI" charset="0"/>
                <a:ea typeface="Segoe UI" charset="0"/>
                <a:cs typeface="Segoe UI" charset="0"/>
              </a:rPr>
              <a:t> 180,000,000$ </a:t>
            </a:r>
          </a:p>
          <a:p>
            <a:pPr marL="0" indent="0">
              <a:buNone/>
            </a:pPr>
            <a:r>
              <a:rPr lang="en-US" dirty="0" smtClean="0">
                <a:ln w="0"/>
                <a:solidFill>
                  <a:schemeClr val="tx1">
                    <a:lumMod val="65000"/>
                    <a:lumOff val="35000"/>
                  </a:schemeClr>
                </a:solidFill>
                <a:effectLst>
                  <a:outerShdw blurRad="38100" dist="19050" dir="2700000" algn="tl" rotWithShape="0">
                    <a:schemeClr val="dk1">
                      <a:alpha val="40000"/>
                    </a:schemeClr>
                  </a:outerShdw>
                </a:effectLst>
                <a:latin typeface="Segoe UI" charset="0"/>
                <a:ea typeface="Segoe UI" charset="0"/>
                <a:cs typeface="Segoe UI" charset="0"/>
              </a:rPr>
              <a:t>	3 years and 5 rounds </a:t>
            </a:r>
            <a:endParaRPr lang="he-IL" sz="2400" dirty="0">
              <a:ln w="0"/>
              <a:solidFill>
                <a:schemeClr val="tx1">
                  <a:lumMod val="65000"/>
                  <a:lumOff val="35000"/>
                </a:schemeClr>
              </a:solidFill>
              <a:effectLst>
                <a:outerShdw blurRad="38100" dist="19050" dir="2700000" algn="tl" rotWithShape="0">
                  <a:schemeClr val="dk1">
                    <a:alpha val="40000"/>
                  </a:schemeClr>
                </a:outerShdw>
              </a:effectLst>
              <a:latin typeface="Segoe UI" charset="0"/>
              <a:ea typeface="Segoe UI" charset="0"/>
              <a:cs typeface="Segoe UI" charset="0"/>
            </a:endParaRPr>
          </a:p>
          <a:p>
            <a:endParaRPr lang="he-IL" dirty="0" smtClean="0">
              <a:ln w="0"/>
              <a:solidFill>
                <a:schemeClr val="tx1">
                  <a:lumMod val="65000"/>
                  <a:lumOff val="35000"/>
                </a:schemeClr>
              </a:solidFill>
              <a:effectLst>
                <a:outerShdw blurRad="38100" dist="19050" dir="2700000" algn="tl" rotWithShape="0">
                  <a:schemeClr val="dk1">
                    <a:alpha val="40000"/>
                  </a:schemeClr>
                </a:outerShdw>
              </a:effectLst>
              <a:latin typeface="Segoe UI" charset="0"/>
              <a:ea typeface="Segoe UI" charset="0"/>
              <a:cs typeface="Segoe UI" charset="0"/>
            </a:endParaRPr>
          </a:p>
          <a:p>
            <a:endParaRPr lang="en-US" sz="3600" dirty="0">
              <a:solidFill>
                <a:schemeClr val="tx1">
                  <a:lumMod val="65000"/>
                  <a:lumOff val="35000"/>
                </a:schemeClr>
              </a:solidFill>
              <a:latin typeface="Segoe UI" charset="0"/>
              <a:ea typeface="Segoe UI" charset="0"/>
              <a:cs typeface="Segoe UI" charset="0"/>
            </a:endParaRPr>
          </a:p>
        </p:txBody>
      </p:sp>
      <p:pic>
        <p:nvPicPr>
          <p:cNvPr id="12" name="Picture 2" descr="https://cdn.rawgit.com/ahmetalpbalkan/docker-chocolatey/d9d3bd5a750d03fc8933e1bee4c3755f361e2797/dock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476672"/>
            <a:ext cx="5328592" cy="475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12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Problem</a:t>
            </a:r>
            <a:endParaRPr lang="he-IL" dirty="0"/>
          </a:p>
        </p:txBody>
      </p:sp>
      <p:sp>
        <p:nvSpPr>
          <p:cNvPr id="5" name="Content Placeholder 4"/>
          <p:cNvSpPr>
            <a:spLocks noGrp="1"/>
          </p:cNvSpPr>
          <p:nvPr>
            <p:ph idx="1"/>
          </p:nvPr>
        </p:nvSpPr>
        <p:spPr>
          <a:xfrm>
            <a:off x="611560" y="1492161"/>
            <a:ext cx="7992888" cy="558928"/>
          </a:xfrm>
        </p:spPr>
        <p:txBody>
          <a:bodyPr/>
          <a:lstStyle/>
          <a:p>
            <a:r>
              <a:rPr lang="en-US" dirty="0" smtClean="0"/>
              <a:t>Shipping code to server </a:t>
            </a:r>
            <a:endParaRPr lang="he-IL" dirty="0"/>
          </a:p>
        </p:txBody>
      </p:sp>
      <p:cxnSp>
        <p:nvCxnSpPr>
          <p:cNvPr id="9" name="Straight Connector 8"/>
          <p:cNvCxnSpPr/>
          <p:nvPr/>
        </p:nvCxnSpPr>
        <p:spPr>
          <a:xfrm flipV="1">
            <a:off x="395536" y="4293096"/>
            <a:ext cx="8280920" cy="7200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723" y="5094011"/>
            <a:ext cx="1504538" cy="10100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533" y="3135095"/>
            <a:ext cx="1448508" cy="33798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56" y="2463591"/>
            <a:ext cx="577404" cy="53298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4273" y="2489870"/>
            <a:ext cx="621035" cy="32860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813" y="2871908"/>
            <a:ext cx="1046144" cy="251075"/>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4896" y="2903649"/>
            <a:ext cx="1016473" cy="275934"/>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6640" y="2315090"/>
            <a:ext cx="1359445" cy="35222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2704" y="2885838"/>
            <a:ext cx="1196681" cy="256608"/>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16257" y="2437126"/>
            <a:ext cx="1169547" cy="328696"/>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82340" y="3799518"/>
            <a:ext cx="668562" cy="402182"/>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55755" y="3764304"/>
            <a:ext cx="1195016" cy="401427"/>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98837" y="3057279"/>
            <a:ext cx="808359" cy="415801"/>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5752" y="3617096"/>
            <a:ext cx="785731" cy="245244"/>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29182" y="2600627"/>
            <a:ext cx="879407" cy="322370"/>
          </a:xfrm>
          <a:prstGeom prst="rect">
            <a:avLst/>
          </a:prstGeom>
        </p:spPr>
      </p:pic>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707" y="2219145"/>
            <a:ext cx="1036475" cy="343715"/>
          </a:xfrm>
          <a:prstGeom prst="rect">
            <a:avLst/>
          </a:prstGeom>
        </p:spPr>
      </p:pic>
      <p:pic>
        <p:nvPicPr>
          <p:cNvPr id="24" name="Picture 2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88016" y="3068239"/>
            <a:ext cx="852167" cy="26091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8837" y="2730917"/>
            <a:ext cx="942325" cy="216674"/>
          </a:xfrm>
          <a:prstGeom prst="rect">
            <a:avLst/>
          </a:prstGeom>
        </p:spPr>
      </p:pic>
      <p:pic>
        <p:nvPicPr>
          <p:cNvPr id="26" name="Picture 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50867" y="3569395"/>
            <a:ext cx="596336" cy="596336"/>
          </a:xfrm>
          <a:prstGeom prst="rect">
            <a:avLst/>
          </a:prstGeom>
        </p:spPr>
      </p:pic>
      <p:pic>
        <p:nvPicPr>
          <p:cNvPr id="33" name="Picture 3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408641" y="3627411"/>
            <a:ext cx="872712" cy="568204"/>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82587" y="5382602"/>
            <a:ext cx="1052942" cy="1038965"/>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86233" y="5641172"/>
            <a:ext cx="1513705" cy="1012806"/>
          </a:xfrm>
          <a:prstGeom prst="rect">
            <a:avLst/>
          </a:prstGeom>
        </p:spPr>
      </p:pic>
      <p:pic>
        <p:nvPicPr>
          <p:cNvPr id="36" name="Picture 3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04490" y="4675079"/>
            <a:ext cx="1241127" cy="701507"/>
          </a:xfrm>
          <a:prstGeom prst="rect">
            <a:avLst/>
          </a:prstGeom>
        </p:spPr>
      </p:pic>
      <p:pic>
        <p:nvPicPr>
          <p:cNvPr id="37" name="Picture 3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000965" y="5712258"/>
            <a:ext cx="1396949" cy="870634"/>
          </a:xfrm>
          <a:prstGeom prst="rect">
            <a:avLst/>
          </a:prstGeom>
        </p:spPr>
      </p:pic>
      <p:pic>
        <p:nvPicPr>
          <p:cNvPr id="38" name="Picture 3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1560" y="5379310"/>
            <a:ext cx="1118433" cy="1118433"/>
          </a:xfrm>
          <a:prstGeom prst="rect">
            <a:avLst/>
          </a:prstGeom>
        </p:spPr>
      </p:pic>
      <p:pic>
        <p:nvPicPr>
          <p:cNvPr id="39" name="Picture 3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3955" y="4509120"/>
            <a:ext cx="1264732" cy="947328"/>
          </a:xfrm>
          <a:prstGeom prst="rect">
            <a:avLst/>
          </a:prstGeom>
        </p:spPr>
      </p:pic>
      <p:pic>
        <p:nvPicPr>
          <p:cNvPr id="40" name="Picture 3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97077" y="4675079"/>
            <a:ext cx="673699" cy="448316"/>
          </a:xfrm>
          <a:prstGeom prst="rect">
            <a:avLst/>
          </a:prstGeom>
        </p:spPr>
      </p:pic>
      <p:pic>
        <p:nvPicPr>
          <p:cNvPr id="7" name="Picture 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48190" y="3629519"/>
            <a:ext cx="937227" cy="468614"/>
          </a:xfrm>
          <a:prstGeom prst="rect">
            <a:avLst/>
          </a:prstGeom>
        </p:spPr>
      </p:pic>
    </p:spTree>
    <p:extLst>
      <p:ext uri="{BB962C8B-B14F-4D97-AF65-F5344CB8AC3E}">
        <p14:creationId xmlns:p14="http://schemas.microsoft.com/office/powerpoint/2010/main" val="879008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matrix from hell</a:t>
            </a:r>
            <a:endParaRPr lang="he-I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00" y="1492161"/>
            <a:ext cx="8067148" cy="4457119"/>
          </a:xfrm>
          <a:prstGeom prst="rect">
            <a:avLst/>
          </a:prstGeom>
        </p:spPr>
      </p:pic>
    </p:spTree>
    <p:extLst>
      <p:ext uri="{BB962C8B-B14F-4D97-AF65-F5344CB8AC3E}">
        <p14:creationId xmlns:p14="http://schemas.microsoft.com/office/powerpoint/2010/main" val="1044462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Solution</a:t>
            </a:r>
            <a:endParaRPr lang="he-IL"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1628800"/>
            <a:ext cx="7991131" cy="4986679"/>
          </a:xfrm>
        </p:spPr>
      </p:pic>
    </p:spTree>
    <p:extLst>
      <p:ext uri="{BB962C8B-B14F-4D97-AF65-F5344CB8AC3E}">
        <p14:creationId xmlns:p14="http://schemas.microsoft.com/office/powerpoint/2010/main" val="1975298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2837799"/>
            <a:ext cx="5184576" cy="1015489"/>
          </a:xfrm>
        </p:spPr>
        <p:txBody>
          <a:bodyPr/>
          <a:lstStyle/>
          <a:p>
            <a:pPr algn="ctr"/>
            <a:r>
              <a:rPr lang="en-US" sz="5400" dirty="0" smtClean="0"/>
              <a:t>Virtual Machine</a:t>
            </a:r>
            <a:br>
              <a:rPr lang="en-US" sz="5400" dirty="0" smtClean="0"/>
            </a:br>
            <a:r>
              <a:rPr lang="en-US" sz="5400" dirty="0" smtClean="0">
                <a:solidFill>
                  <a:srgbClr val="FF0000"/>
                </a:solidFill>
              </a:rPr>
              <a:t>VS</a:t>
            </a:r>
            <a:r>
              <a:rPr lang="en-US" sz="5400" dirty="0" smtClean="0"/>
              <a:t/>
            </a:r>
            <a:br>
              <a:rPr lang="en-US" sz="5400" dirty="0" smtClean="0"/>
            </a:br>
            <a:r>
              <a:rPr lang="en-US" sz="5400" dirty="0" smtClean="0">
                <a:solidFill>
                  <a:srgbClr val="4B84C9"/>
                </a:solidFill>
              </a:rPr>
              <a:t>Docker Containers</a:t>
            </a:r>
            <a:endParaRPr lang="en-US" sz="5400" dirty="0">
              <a:solidFill>
                <a:srgbClr val="4B84C9"/>
              </a:solidFill>
            </a:endParaRPr>
          </a:p>
        </p:txBody>
      </p:sp>
      <p:pic>
        <p:nvPicPr>
          <p:cNvPr id="3074" name="Picture 2" descr="https://secure.gravatar.com/avatar/26da7b36ff8bb5db4211400358dc7c4e.jpg?s=200&amp;d=m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2636912"/>
            <a:ext cx="1417265" cy="14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vs </a:t>
            </a:r>
            <a:r>
              <a:rPr lang="en-US" dirty="0" smtClean="0">
                <a:solidFill>
                  <a:srgbClr val="4B84C9"/>
                </a:solidFill>
              </a:rPr>
              <a:t>Docker </a:t>
            </a:r>
            <a:endParaRPr lang="he-IL" dirty="0">
              <a:solidFill>
                <a:srgbClr val="4B84C9"/>
              </a:solidFill>
            </a:endParaRPr>
          </a:p>
        </p:txBody>
      </p:sp>
      <p:pic>
        <p:nvPicPr>
          <p:cNvPr id="5" name="Picture 4"/>
          <p:cNvPicPr>
            <a:picLocks noChangeAspect="1"/>
          </p:cNvPicPr>
          <p:nvPr/>
        </p:nvPicPr>
        <p:blipFill>
          <a:blip r:embed="rId2"/>
          <a:stretch>
            <a:fillRect/>
          </a:stretch>
        </p:blipFill>
        <p:spPr>
          <a:xfrm>
            <a:off x="699850" y="1354993"/>
            <a:ext cx="2451633" cy="2718275"/>
          </a:xfrm>
          <a:prstGeom prst="rect">
            <a:avLst/>
          </a:prstGeom>
        </p:spPr>
      </p:pic>
      <p:pic>
        <p:nvPicPr>
          <p:cNvPr id="7" name="Picture 6"/>
          <p:cNvPicPr>
            <a:picLocks noChangeAspect="1"/>
          </p:cNvPicPr>
          <p:nvPr/>
        </p:nvPicPr>
        <p:blipFill>
          <a:blip r:embed="rId3"/>
          <a:stretch>
            <a:fillRect/>
          </a:stretch>
        </p:blipFill>
        <p:spPr>
          <a:xfrm>
            <a:off x="720539" y="4316905"/>
            <a:ext cx="2466446" cy="1992415"/>
          </a:xfrm>
          <a:prstGeom prst="rect">
            <a:avLst/>
          </a:prstGeom>
        </p:spPr>
      </p:pic>
      <p:sp>
        <p:nvSpPr>
          <p:cNvPr id="10" name="TextBox 9"/>
          <p:cNvSpPr txBox="1"/>
          <p:nvPr/>
        </p:nvSpPr>
        <p:spPr>
          <a:xfrm>
            <a:off x="3635897" y="2040782"/>
            <a:ext cx="4248471" cy="1600438"/>
          </a:xfrm>
          <a:prstGeom prst="rect">
            <a:avLst/>
          </a:prstGeom>
          <a:noFill/>
        </p:spPr>
        <p:txBody>
          <a:bodyPr wrap="square" rtlCol="1">
            <a:spAutoFit/>
          </a:bodyPr>
          <a:lstStyle/>
          <a:p>
            <a:r>
              <a:rPr lang="en-US" sz="1600" dirty="0" smtClean="0"/>
              <a:t>Each </a:t>
            </a:r>
            <a:r>
              <a:rPr lang="en-US" sz="1600" dirty="0"/>
              <a:t>virtualized application includes not only the application - which may be only 10s of MB - and the necessary binaries and libraries, but also an entire guest operating system - which may weigh 10s of GB.</a:t>
            </a:r>
          </a:p>
          <a:p>
            <a:endParaRPr lang="he-IL" sz="1600" dirty="0"/>
          </a:p>
        </p:txBody>
      </p:sp>
      <p:sp>
        <p:nvSpPr>
          <p:cNvPr id="11" name="TextBox 10"/>
          <p:cNvSpPr txBox="1"/>
          <p:nvPr/>
        </p:nvSpPr>
        <p:spPr>
          <a:xfrm>
            <a:off x="3635897" y="1717616"/>
            <a:ext cx="1630575" cy="584775"/>
          </a:xfrm>
          <a:prstGeom prst="rect">
            <a:avLst/>
          </a:prstGeom>
          <a:noFill/>
        </p:spPr>
        <p:txBody>
          <a:bodyPr wrap="none" rtlCol="1">
            <a:spAutoFit/>
          </a:bodyPr>
          <a:lstStyle/>
          <a:p>
            <a:r>
              <a:rPr lang="en-US" sz="1600" b="1" dirty="0"/>
              <a:t>Virtual Machines</a:t>
            </a:r>
          </a:p>
          <a:p>
            <a:endParaRPr lang="he-IL" sz="1600" b="1" dirty="0"/>
          </a:p>
        </p:txBody>
      </p:sp>
      <p:sp>
        <p:nvSpPr>
          <p:cNvPr id="12" name="TextBox 11"/>
          <p:cNvSpPr txBox="1"/>
          <p:nvPr/>
        </p:nvSpPr>
        <p:spPr>
          <a:xfrm>
            <a:off x="3635897" y="4435949"/>
            <a:ext cx="4464495" cy="1815882"/>
          </a:xfrm>
          <a:prstGeom prst="rect">
            <a:avLst/>
          </a:prstGeom>
          <a:noFill/>
        </p:spPr>
        <p:txBody>
          <a:bodyPr wrap="square" rtlCol="1">
            <a:spAutoFit/>
          </a:bodyPr>
          <a:lstStyle/>
          <a:p>
            <a:r>
              <a:rPr lang="en-US" sz="1600" dirty="0"/>
              <a:t>The Docker Engine container comprises just the application and its dependencies. It runs as an isolated process </a:t>
            </a:r>
            <a:r>
              <a:rPr lang="en-US" sz="1600" dirty="0" smtClean="0"/>
              <a:t>on </a:t>
            </a:r>
            <a:r>
              <a:rPr lang="en-US" sz="1600" dirty="0"/>
              <a:t>the host operating system, sharing the kernel with other containers. Thus, it enjoys the resource isolation and allocation benefits of VMs but is much more portable and </a:t>
            </a:r>
            <a:r>
              <a:rPr lang="en-US" sz="1600" dirty="0" smtClean="0"/>
              <a:t>efficient.</a:t>
            </a:r>
          </a:p>
        </p:txBody>
      </p:sp>
      <p:sp>
        <p:nvSpPr>
          <p:cNvPr id="13" name="TextBox 12"/>
          <p:cNvSpPr txBox="1"/>
          <p:nvPr/>
        </p:nvSpPr>
        <p:spPr>
          <a:xfrm>
            <a:off x="3635897" y="4112783"/>
            <a:ext cx="780150" cy="584775"/>
          </a:xfrm>
          <a:prstGeom prst="rect">
            <a:avLst/>
          </a:prstGeom>
          <a:noFill/>
        </p:spPr>
        <p:txBody>
          <a:bodyPr wrap="none" rtlCol="1">
            <a:spAutoFit/>
          </a:bodyPr>
          <a:lstStyle/>
          <a:p>
            <a:r>
              <a:rPr lang="en-US" sz="1600" b="1" dirty="0" smtClean="0"/>
              <a:t>Docker</a:t>
            </a:r>
            <a:endParaRPr lang="en-US" sz="1600" b="1" dirty="0"/>
          </a:p>
          <a:p>
            <a:endParaRPr lang="he-IL" sz="1600" b="1" dirty="0"/>
          </a:p>
        </p:txBody>
      </p:sp>
    </p:spTree>
    <p:extLst>
      <p:ext uri="{BB962C8B-B14F-4D97-AF65-F5344CB8AC3E}">
        <p14:creationId xmlns:p14="http://schemas.microsoft.com/office/powerpoint/2010/main" val="1403510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Sela_Template_Ver_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assroom Template V8 7.1.14.potm" id="{F9FAE24D-5ECD-4ADA-9305-566B3D883877}" vid="{B5F169D4-ED93-4BF3-BBA0-988C8DADDA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 Template V8 7.1.14[1]</Template>
  <TotalTime>524</TotalTime>
  <Words>1130</Words>
  <Application>Microsoft Macintosh PowerPoint</Application>
  <PresentationFormat>On-screen Show (4:3)</PresentationFormat>
  <Paragraphs>158</Paragraphs>
  <Slides>28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Consolas</vt:lpstr>
      <vt:lpstr>Courier New</vt:lpstr>
      <vt:lpstr>Gujarati MT</vt:lpstr>
      <vt:lpstr>Segoe</vt:lpstr>
      <vt:lpstr>Segoe Light</vt:lpstr>
      <vt:lpstr>Segoe UI</vt:lpstr>
      <vt:lpstr>Arial</vt:lpstr>
      <vt:lpstr>Sela_Template_Ver_01</vt:lpstr>
      <vt:lpstr>Rotem Or    Cloud Solution Architect  Sela Group rotemo@sela.co.il  </vt:lpstr>
      <vt:lpstr>History</vt:lpstr>
      <vt:lpstr>PowerPoint Presentation</vt:lpstr>
      <vt:lpstr>PowerPoint Presentation</vt:lpstr>
      <vt:lpstr>The Problem</vt:lpstr>
      <vt:lpstr>The matrix from hell</vt:lpstr>
      <vt:lpstr>The Solution</vt:lpstr>
      <vt:lpstr>Virtual Machine VS Docker Containers</vt:lpstr>
      <vt:lpstr>VM vs Docker </vt:lpstr>
      <vt:lpstr>Docker Hub https://hub.docker.com/</vt:lpstr>
      <vt:lpstr>Docker Everywhere</vt:lpstr>
      <vt:lpstr>Docker Everywhere </vt:lpstr>
      <vt:lpstr>Basic WebApp</vt:lpstr>
      <vt:lpstr>Docker   Files</vt:lpstr>
      <vt:lpstr>Docker File – Definition of a container </vt:lpstr>
      <vt:lpstr>Docker  Compose</vt:lpstr>
      <vt:lpstr>Fig == Docker Compose</vt:lpstr>
      <vt:lpstr>Docker Compose YML file </vt:lpstr>
      <vt:lpstr> Basic WebApp  + Scaling</vt:lpstr>
      <vt:lpstr>Docker  In the Cloud</vt:lpstr>
      <vt:lpstr>Run docker on your favorite cloud </vt:lpstr>
      <vt:lpstr>Azure</vt:lpstr>
      <vt:lpstr>Azure</vt:lpstr>
      <vt:lpstr>Docker  From Dev    To Production</vt:lpstr>
      <vt:lpstr>Dev</vt:lpstr>
      <vt:lpstr>Test</vt:lpstr>
      <vt:lpstr>Production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Rotem Or    Cloud Solution Architect  Sela Group rotemo@sela.co.il  </dc:title>
  <dc:creator>Rotem Or</dc:creator>
  <cp:lastModifiedBy>Sebastian Pederiva</cp:lastModifiedBy>
  <cp:revision>25</cp:revision>
  <cp:lastPrinted>2013-09-11T13:44:00Z</cp:lastPrinted>
  <dcterms:created xsi:type="dcterms:W3CDTF">2015-12-21T10:54:32Z</dcterms:created>
  <dcterms:modified xsi:type="dcterms:W3CDTF">2016-05-01T20:17:25Z</dcterms:modified>
</cp:coreProperties>
</file>